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8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9.xml" ContentType="application/vnd.openxmlformats-officedocument.themeOverrid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32" r:id="rId2"/>
    <p:sldId id="572" r:id="rId3"/>
    <p:sldId id="586" r:id="rId4"/>
    <p:sldId id="604" r:id="rId5"/>
    <p:sldId id="615" r:id="rId6"/>
    <p:sldId id="617" r:id="rId7"/>
    <p:sldId id="616" r:id="rId8"/>
    <p:sldId id="618" r:id="rId9"/>
    <p:sldId id="620" r:id="rId10"/>
    <p:sldId id="622" r:id="rId11"/>
    <p:sldId id="621" r:id="rId12"/>
    <p:sldId id="623" r:id="rId13"/>
    <p:sldId id="601" r:id="rId14"/>
    <p:sldId id="627" r:id="rId15"/>
    <p:sldId id="609" r:id="rId16"/>
    <p:sldId id="612" r:id="rId17"/>
    <p:sldId id="582" r:id="rId18"/>
    <p:sldId id="624" r:id="rId19"/>
    <p:sldId id="626" r:id="rId20"/>
    <p:sldId id="625" r:id="rId21"/>
    <p:sldId id="608" r:id="rId22"/>
  </p:sldIdLst>
  <p:sldSz cx="9144000" cy="6858000" type="screen4x3"/>
  <p:notesSz cx="9926638" cy="6797675"/>
  <p:defaultTextStyle>
    <a:defPPr>
      <a:defRPr lang="ru-RU"/>
    </a:defPPr>
    <a:lvl1pPr marL="0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226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341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453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566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99794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6907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98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бяк Валерия Юрьевна" initials="КВЮ" lastIdx="1" clrIdx="0">
    <p:extLst/>
  </p:cmAuthor>
  <p:cmAuthor id="2" name="Полякова Олеся Владимировна" initials="ПОВ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871D"/>
    <a:srgbClr val="0A458C"/>
    <a:srgbClr val="756D43"/>
    <a:srgbClr val="921C04"/>
    <a:srgbClr val="B72305"/>
    <a:srgbClr val="3E963A"/>
    <a:srgbClr val="30AAC2"/>
    <a:srgbClr val="7A7146"/>
    <a:srgbClr val="2FAE0C"/>
    <a:srgbClr val="08B2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7396" autoAdjust="0"/>
  </p:normalViewPr>
  <p:slideViewPr>
    <p:cSldViewPr>
      <p:cViewPr varScale="1">
        <p:scale>
          <a:sx n="160" d="100"/>
          <a:sy n="160" d="100"/>
        </p:scale>
        <p:origin x="1848" y="120"/>
      </p:cViewPr>
      <p:guideLst>
        <p:guide orient="horz" pos="1570"/>
        <p:guide pos="2880"/>
        <p:guide orient="horz" pos="9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EEC\&#1056;&#1072;&#1073;&#1086;&#1095;&#1080;&#1077;%20&#1076;&#1086;&#1082;&#1091;&#1084;&#1077;&#1085;&#1090;&#1099;\2020\&#1052;&#1072;&#1082;&#1088;&#1086;&#1076;&#1086;&#1082;&#1083;&#1072;&#1076;\GDP_EAEU_trend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Eec-dc3\Users%20Data\&#1048;&#1085;&#1090;&#1077;&#1075;&#1088;&#1072;&#1094;&#1080;&#1103;%20&#1080;%20&#1084;&#1072;&#1082;&#1088;&#1086;&#1101;&#1082;&#1086;&#1085;&#1086;&#1084;&#1080;&#1082;&#1072;\&#1044;&#1077;&#1087;&#1072;&#1088;&#1090;&#1072;&#1084;&#1077;&#1085;&#1090;%20&#1084;&#1072;&#1082;&#1088;&#1086;&#1101;&#1082;&#1086;&#1085;&#1086;&#1084;&#1080;&#1095;&#1077;&#1089;&#1082;&#1086;&#1081;%20&#1087;&#1086;&#1083;&#1080;&#1090;&#1080;&#1082;&#1080;\Otd_MA\&#1054;&#1073;&#1079;&#1086;&#1088;&#1099;%20&#1045;&#1069;&#1055;\2021\&#1052;&#1072;&#1082;&#1088;&#1086;&#1076;&#1086;&#1082;&#1083;&#1072;&#1076;\&#1057;&#1090;&#1072;&#1090;&#1080;&#1089;&#1090;&#1080;&#1082;&#1072;\&#1041;%20&#1045;&#1040;&#1069;&#1057;%20&#1042;&#1042;&#1055;%20&#1082;&#1086;&#1085;&#1074;&#1077;&#1088;&#1075;&#1077;&#1085;&#1094;&#1080;&#1103;%20v2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Eec-dc3\Users%20Data\&#1048;&#1085;&#1090;&#1077;&#1075;&#1088;&#1072;&#1094;&#1080;&#1103;%20&#1080;%20&#1084;&#1072;&#1082;&#1088;&#1086;&#1101;&#1082;&#1086;&#1085;&#1086;&#1084;&#1080;&#1082;&#1072;\&#1044;&#1077;&#1087;&#1072;&#1088;&#1090;&#1072;&#1084;&#1077;&#1085;&#1090;%20&#1084;&#1072;&#1082;&#1088;&#1086;&#1101;&#1082;&#1086;&#1085;&#1086;&#1084;&#1080;&#1095;&#1077;&#1089;&#1082;&#1086;&#1081;%20&#1087;&#1086;&#1083;&#1080;&#1090;&#1080;&#1082;&#1080;\Otd_MA\&#1054;&#1073;&#1079;&#1086;&#1088;&#1099;%20&#1045;&#1069;&#1055;\2021\&#1052;&#1072;&#1082;&#1088;&#1086;&#1076;&#1086;&#1082;&#1083;&#1072;&#1076;\&#1057;&#1090;&#1072;&#1090;&#1080;&#1089;&#1090;&#1080;&#1082;&#1072;\&#1041;%20&#1045;&#1040;&#1069;&#1057;%20&#1042;&#1042;&#1055;%20&#1082;&#1086;&#1085;&#1074;&#1077;&#1088;&#1075;&#1077;&#1085;&#1094;&#1080;&#1103;%20v2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Eec-dc3\Users%20Data\&#1048;&#1085;&#1090;&#1077;&#1075;&#1088;&#1072;&#1094;&#1080;&#1103;%20&#1080;%20&#1084;&#1072;&#1082;&#1088;&#1086;&#1101;&#1082;&#1086;&#1085;&#1086;&#1084;&#1080;&#1082;&#1072;\&#1044;&#1077;&#1087;&#1072;&#1088;&#1090;&#1072;&#1084;&#1077;&#1085;&#1090;%20&#1084;&#1072;&#1082;&#1088;&#1086;&#1101;&#1082;&#1086;&#1085;&#1086;&#1084;&#1080;&#1095;&#1077;&#1089;&#1082;&#1086;&#1081;%20&#1087;&#1086;&#1083;&#1080;&#1090;&#1080;&#1082;&#1080;\Otd_MA\&#1054;&#1073;&#1079;&#1086;&#1088;&#1099;%20&#1045;&#1069;&#1055;\2021\&#1052;&#1072;&#1082;&#1088;&#1086;&#1076;&#1086;&#1082;&#1083;&#1072;&#1076;\&#1055;&#1088;&#1077;&#1079;&#1077;&#1085;&#1090;&#1072;&#1094;&#1080;&#1103;\18.01.2022\&#1041;&#1072;&#1085;&#1082;&#1080;%20&#1088;&#1072;&#1079;&#1074;&#1080;&#1090;&#1080;&#1103;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Eec-dc3\Users%20Data\&#1048;&#1085;&#1090;&#1077;&#1075;&#1088;&#1072;&#1094;&#1080;&#1103;%20&#1080;%20&#1084;&#1072;&#1082;&#1088;&#1086;&#1101;&#1082;&#1086;&#1085;&#1086;&#1084;&#1080;&#1082;&#1072;\&#1044;&#1077;&#1087;&#1072;&#1088;&#1090;&#1072;&#1084;&#1077;&#1085;&#1090;%20&#1084;&#1072;&#1082;&#1088;&#1086;&#1101;&#1082;&#1086;&#1085;&#1086;&#1084;&#1080;&#1095;&#1077;&#1089;&#1082;&#1086;&#1081;%20&#1087;&#1086;&#1083;&#1080;&#1090;&#1080;&#1082;&#1080;\Otd_MA\&#1054;&#1073;&#1079;&#1086;&#1088;&#1099;%20&#1045;&#1069;&#1055;\2021\&#1052;&#1072;&#1082;&#1088;&#1086;&#1076;&#1086;&#1082;&#1083;&#1072;&#1076;\&#1055;&#1088;&#1077;&#1079;&#1077;&#1085;&#1090;&#1072;&#1094;&#1080;&#1103;\18.01.2022\&#1041;&#1072;&#1085;&#1082;&#1080;%20&#1088;&#1072;&#1079;&#1074;&#1080;&#1090;&#1080;&#1103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EEC\&#1056;&#1072;&#1073;&#1086;&#1095;&#1080;&#1077;%20&#1076;&#1086;&#1082;&#1091;&#1084;&#1077;&#1085;&#1090;&#1099;\2017\&#1052;&#1072;&#1082;&#1088;&#1086;&#1076;&#1086;&#1082;&#1083;&#1072;&#1076;\GDP_GFCF_index_WB_2007-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eec-dc3\Users%20Data\&#1048;&#1085;&#1090;&#1077;&#1075;&#1088;&#1072;&#1094;&#1080;&#1103;%20&#1080;%20&#1084;&#1072;&#1082;&#1088;&#1086;&#1101;&#1082;&#1086;&#1085;&#1086;&#1084;&#1080;&#1082;&#1072;\&#1044;&#1077;&#1087;&#1072;&#1088;&#1090;&#1072;&#1084;&#1077;&#1085;&#1090;%20&#1084;&#1072;&#1082;&#1088;&#1086;&#1101;&#1082;&#1086;&#1085;&#1086;&#1084;&#1080;&#1095;&#1077;&#1089;&#1082;&#1086;&#1081;%20&#1087;&#1086;&#1083;&#1080;&#1090;&#1080;&#1082;&#1080;\Otd_MA\&#1054;&#1073;&#1079;&#1086;&#1088;&#1099;%20&#1045;&#1069;&#1055;\2019\&#1052;&#1072;&#1082;&#1088;&#1086;&#1076;&#1086;&#1082;&#1083;&#1072;&#1076;%202019\&#1047;&#1072;&#1075;&#1088;&#1091;&#1079;&#1082;&#1072;%20&#1084;&#1086;&#1097;&#1085;&#1086;&#1089;&#1090;&#1077;&#1081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3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.mukanov\Documents\Mukanov\2020\01\&#1044;&#1077;&#1085;&#1077;&#1078;&#1085;&#1072;&#1103;%20&#1084;&#1072;&#1089;&#1089;&#1072;.xlsx" TargetMode="External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n.mukanov\Documents\Mukanov\2020\01\&#1051;&#1080;&#1082;&#1074;&#1080;&#1076;&#1085;&#1086;&#1089;&#1090;&#1100;.xlsx" TargetMode="External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yabtsev\AppData\Local\Microsoft\Windows\Temporary%20Internet%20Files\Content.Outlook\1SU38ET6\&#1052;2&#1082;&#1042;&#1042;&#1055;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087794320783694"/>
          <c:y val="3.5246560862771531E-2"/>
          <c:w val="0.85530890649290925"/>
          <c:h val="0.85817077865266844"/>
        </c:manualLayout>
      </c:layout>
      <c:lineChart>
        <c:grouping val="standard"/>
        <c:varyColors val="0"/>
        <c:ser>
          <c:idx val="1"/>
          <c:order val="0"/>
          <c:spPr>
            <a:ln w="22225" cap="rnd">
              <a:solidFill>
                <a:schemeClr val="accent2">
                  <a:lumMod val="7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trend!$H$3:$H$23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trend!$P$3:$P$16</c:f>
              <c:numCache>
                <c:formatCode>General</c:formatCode>
                <c:ptCount val="14"/>
                <c:pt idx="0">
                  <c:v>96.030569590090295</c:v>
                </c:pt>
                <c:pt idx="1">
                  <c:v>110.89104310802814</c:v>
                </c:pt>
                <c:pt idx="2">
                  <c:v>126.54540270794793</c:v>
                </c:pt>
                <c:pt idx="3">
                  <c:v>143.50293376940999</c:v>
                </c:pt>
                <c:pt idx="4">
                  <c:v>162.09924212890348</c:v>
                </c:pt>
                <c:pt idx="5">
                  <c:v>182.63681542263404</c:v>
                </c:pt>
                <c:pt idx="6">
                  <c:v>204.66801964208966</c:v>
                </c:pt>
                <c:pt idx="7">
                  <c:v>227.35724744914583</c:v>
                </c:pt>
                <c:pt idx="8">
                  <c:v>249.84434699289241</c:v>
                </c:pt>
                <c:pt idx="9">
                  <c:v>277.35112257748131</c:v>
                </c:pt>
                <c:pt idx="10">
                  <c:v>306.91862336518801</c:v>
                </c:pt>
                <c:pt idx="11">
                  <c:v>339.20433030668443</c:v>
                </c:pt>
                <c:pt idx="12">
                  <c:v>375.59979045902526</c:v>
                </c:pt>
                <c:pt idx="13">
                  <c:v>415.55050306517217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30E-4F38-ADF6-76185239BA9B}"/>
            </c:ext>
          </c:extLst>
        </c:ser>
        <c:ser>
          <c:idx val="2"/>
          <c:order val="1"/>
          <c:spPr>
            <a:ln w="19050" cap="rnd">
              <a:solidFill>
                <a:schemeClr val="accent2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trend!$H$3:$H$23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trend!$W$3:$W$23</c:f>
              <c:numCache>
                <c:formatCode>General</c:formatCode>
                <c:ptCount val="21"/>
                <c:pt idx="9">
                  <c:v>211.03821513885737</c:v>
                </c:pt>
                <c:pt idx="10">
                  <c:v>220.89372119843262</c:v>
                </c:pt>
                <c:pt idx="11">
                  <c:v>231.26637776314988</c:v>
                </c:pt>
                <c:pt idx="12">
                  <c:v>242.15928419947105</c:v>
                </c:pt>
                <c:pt idx="13">
                  <c:v>253.03905214371827</c:v>
                </c:pt>
                <c:pt idx="14">
                  <c:v>264.76197515353408</c:v>
                </c:pt>
                <c:pt idx="15">
                  <c:v>276.97249954476854</c:v>
                </c:pt>
                <c:pt idx="16">
                  <c:v>289.65553093019474</c:v>
                </c:pt>
                <c:pt idx="17">
                  <c:v>303.00275940066325</c:v>
                </c:pt>
                <c:pt idx="18">
                  <c:v>316.93989326205423</c:v>
                </c:pt>
                <c:pt idx="19">
                  <c:v>331.50518563291695</c:v>
                </c:pt>
                <c:pt idx="20">
                  <c:v>346.75800303492548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30E-4F38-ADF6-76185239BA9B}"/>
            </c:ext>
          </c:extLst>
        </c:ser>
        <c:ser>
          <c:idx val="0"/>
          <c:order val="2"/>
          <c:spPr>
            <a:ln w="19050" cap="rnd">
              <a:solidFill>
                <a:srgbClr val="3E963A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trend!$Q$3:$Q$23</c:f>
              <c:numCache>
                <c:formatCode>General</c:formatCode>
                <c:ptCount val="21"/>
                <c:pt idx="0">
                  <c:v>96.931995235119885</c:v>
                </c:pt>
                <c:pt idx="1">
                  <c:v>104.04503251662962</c:v>
                </c:pt>
                <c:pt idx="2">
                  <c:v>111.77167075111538</c:v>
                </c:pt>
                <c:pt idx="3">
                  <c:v>120.86186141135839</c:v>
                </c:pt>
                <c:pt idx="4">
                  <c:v>131.71312147350935</c:v>
                </c:pt>
                <c:pt idx="5">
                  <c:v>144.10183040628249</c:v>
                </c:pt>
                <c:pt idx="6">
                  <c:v>157.70992753834432</c:v>
                </c:pt>
                <c:pt idx="7">
                  <c:v>172.12510076678635</c:v>
                </c:pt>
                <c:pt idx="8">
                  <c:v>186.99099638537817</c:v>
                </c:pt>
                <c:pt idx="9">
                  <c:v>203.95659921803312</c:v>
                </c:pt>
                <c:pt idx="10">
                  <c:v>222.21020761809021</c:v>
                </c:pt>
                <c:pt idx="11">
                  <c:v>241.95648740425833</c:v>
                </c:pt>
                <c:pt idx="12">
                  <c:v>263.65911871689167</c:v>
                </c:pt>
                <c:pt idx="13">
                  <c:v>287.21766080631159</c:v>
                </c:pt>
                <c:pt idx="14">
                  <c:v>312.86730848870633</c:v>
                </c:pt>
                <c:pt idx="15">
                  <c:v>340.85355226095095</c:v>
                </c:pt>
                <c:pt idx="16">
                  <c:v>371.31529078678972</c:v>
                </c:pt>
                <c:pt idx="17">
                  <c:v>404.50143335308394</c:v>
                </c:pt>
                <c:pt idx="18">
                  <c:v>440.66310590304931</c:v>
                </c:pt>
                <c:pt idx="19">
                  <c:v>480.04982242633901</c:v>
                </c:pt>
                <c:pt idx="20">
                  <c:v>522.95879735746087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30E-4F38-ADF6-76185239BA9B}"/>
            </c:ext>
          </c:extLst>
        </c:ser>
        <c:ser>
          <c:idx val="3"/>
          <c:order val="3"/>
          <c:spPr>
            <a:ln w="19050" cap="rnd">
              <a:solidFill>
                <a:srgbClr val="3E963A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trend!$X$3:$X$23</c:f>
              <c:numCache>
                <c:formatCode>General</c:formatCode>
                <c:ptCount val="21"/>
                <c:pt idx="9">
                  <c:v>193.34251470221346</c:v>
                </c:pt>
                <c:pt idx="10">
                  <c:v>202.5571389447702</c:v>
                </c:pt>
                <c:pt idx="11">
                  <c:v>211.01364129504606</c:v>
                </c:pt>
                <c:pt idx="12">
                  <c:v>218.2911702503736</c:v>
                </c:pt>
                <c:pt idx="13">
                  <c:v>224.88213666255254</c:v>
                </c:pt>
                <c:pt idx="14">
                  <c:v>232.85778422300288</c:v>
                </c:pt>
                <c:pt idx="15">
                  <c:v>240.63059051315423</c:v>
                </c:pt>
                <c:pt idx="16">
                  <c:v>248.57401438008995</c:v>
                </c:pt>
                <c:pt idx="17">
                  <c:v>257.01352716775926</c:v>
                </c:pt>
                <c:pt idx="18">
                  <c:v>265.6099798184967</c:v>
                </c:pt>
                <c:pt idx="19">
                  <c:v>274.49993092981379</c:v>
                </c:pt>
                <c:pt idx="20">
                  <c:v>283.72944638121373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30E-4F38-ADF6-76185239BA9B}"/>
            </c:ext>
          </c:extLst>
        </c:ser>
        <c:ser>
          <c:idx val="4"/>
          <c:order val="4"/>
          <c:spPr>
            <a:ln w="19050" cap="rnd">
              <a:solidFill>
                <a:srgbClr val="30AAC2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trend!$R$3:$R$23</c:f>
              <c:numCache>
                <c:formatCode>General</c:formatCode>
                <c:ptCount val="21"/>
                <c:pt idx="0">
                  <c:v>99.783522464863111</c:v>
                </c:pt>
                <c:pt idx="1">
                  <c:v>112.23833521831533</c:v>
                </c:pt>
                <c:pt idx="2">
                  <c:v>124.73644347879492</c:v>
                </c:pt>
                <c:pt idx="3">
                  <c:v>137.57347569430186</c:v>
                </c:pt>
                <c:pt idx="4">
                  <c:v>151.02237325341375</c:v>
                </c:pt>
                <c:pt idx="5">
                  <c:v>165.08397036266723</c:v>
                </c:pt>
                <c:pt idx="6">
                  <c:v>179.41250457648508</c:v>
                </c:pt>
                <c:pt idx="7">
                  <c:v>193.39950964215015</c:v>
                </c:pt>
                <c:pt idx="8">
                  <c:v>206.81279625090849</c:v>
                </c:pt>
                <c:pt idx="9">
                  <c:v>222.94696965521362</c:v>
                </c:pt>
                <c:pt idx="10">
                  <c:v>239.6907063757499</c:v>
                </c:pt>
                <c:pt idx="11">
                  <c:v>257.46397546254741</c:v>
                </c:pt>
                <c:pt idx="12">
                  <c:v>276.96793449842329</c:v>
                </c:pt>
                <c:pt idx="13">
                  <c:v>297.74110679317931</c:v>
                </c:pt>
                <c:pt idx="14">
                  <c:v>320.06240638895781</c:v>
                </c:pt>
                <c:pt idx="15">
                  <c:v>344.14441922256674</c:v>
                </c:pt>
                <c:pt idx="16">
                  <c:v>369.97962760936809</c:v>
                </c:pt>
                <c:pt idx="17">
                  <c:v>397.76278561654021</c:v>
                </c:pt>
                <c:pt idx="18">
                  <c:v>427.648850678484</c:v>
                </c:pt>
                <c:pt idx="19">
                  <c:v>459.76527666316292</c:v>
                </c:pt>
                <c:pt idx="20">
                  <c:v>494.29811506767004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630E-4F38-ADF6-76185239BA9B}"/>
            </c:ext>
          </c:extLst>
        </c:ser>
        <c:ser>
          <c:idx val="5"/>
          <c:order val="5"/>
          <c:spPr>
            <a:ln w="19050" cap="rnd">
              <a:solidFill>
                <a:srgbClr val="30AAC2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trend!$Y$3:$Y$23</c:f>
              <c:numCache>
                <c:formatCode>General</c:formatCode>
                <c:ptCount val="21"/>
                <c:pt idx="9">
                  <c:v>206.98593550916939</c:v>
                </c:pt>
                <c:pt idx="10">
                  <c:v>221.56293933822326</c:v>
                </c:pt>
                <c:pt idx="11">
                  <c:v>236.02106281303102</c:v>
                </c:pt>
                <c:pt idx="12">
                  <c:v>250.22046091639399</c:v>
                </c:pt>
                <c:pt idx="13">
                  <c:v>264.38627990044375</c:v>
                </c:pt>
                <c:pt idx="14">
                  <c:v>280.42679776320654</c:v>
                </c:pt>
                <c:pt idx="15">
                  <c:v>297.01320835814857</c:v>
                </c:pt>
                <c:pt idx="16">
                  <c:v>314.48027520448051</c:v>
                </c:pt>
                <c:pt idx="17">
                  <c:v>333.20505122066567</c:v>
                </c:pt>
                <c:pt idx="18">
                  <c:v>352.91945323206659</c:v>
                </c:pt>
                <c:pt idx="19">
                  <c:v>373.80250657055257</c:v>
                </c:pt>
                <c:pt idx="20">
                  <c:v>395.96652787717136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630E-4F38-ADF6-76185239BA9B}"/>
            </c:ext>
          </c:extLst>
        </c:ser>
        <c:ser>
          <c:idx val="6"/>
          <c:order val="6"/>
          <c:spPr>
            <a:ln w="19050" cap="rnd">
              <a:solidFill>
                <a:srgbClr val="B72305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trend!$S$3:$S$23</c:f>
              <c:numCache>
                <c:formatCode>General</c:formatCode>
                <c:ptCount val="21"/>
                <c:pt idx="0">
                  <c:v>99.719827505471599</c:v>
                </c:pt>
                <c:pt idx="1">
                  <c:v>103.76380010642943</c:v>
                </c:pt>
                <c:pt idx="2">
                  <c:v>107.86380720629295</c:v>
                </c:pt>
                <c:pt idx="3">
                  <c:v>112.38741266246309</c:v>
                </c:pt>
                <c:pt idx="4">
                  <c:v>117.19012801952971</c:v>
                </c:pt>
                <c:pt idx="5">
                  <c:v>122.1912446862103</c:v>
                </c:pt>
                <c:pt idx="6">
                  <c:v>127.99743273736277</c:v>
                </c:pt>
                <c:pt idx="7">
                  <c:v>134.86003193149023</c:v>
                </c:pt>
                <c:pt idx="8">
                  <c:v>142.26113189555295</c:v>
                </c:pt>
                <c:pt idx="9">
                  <c:v>149.658590333582</c:v>
                </c:pt>
                <c:pt idx="10">
                  <c:v>157.66493420732604</c:v>
                </c:pt>
                <c:pt idx="11">
                  <c:v>166.09340909771672</c:v>
                </c:pt>
                <c:pt idx="12">
                  <c:v>174.89381273895893</c:v>
                </c:pt>
                <c:pt idx="13">
                  <c:v>184.21799198005095</c:v>
                </c:pt>
                <c:pt idx="14">
                  <c:v>194.02797634409939</c:v>
                </c:pt>
                <c:pt idx="15">
                  <c:v>204.34703428769075</c:v>
                </c:pt>
                <c:pt idx="16">
                  <c:v>215.22842963467875</c:v>
                </c:pt>
                <c:pt idx="17">
                  <c:v>226.68467878651174</c:v>
                </c:pt>
                <c:pt idx="18">
                  <c:v>238.74893291798844</c:v>
                </c:pt>
                <c:pt idx="19">
                  <c:v>251.4582019916017</c:v>
                </c:pt>
                <c:pt idx="20">
                  <c:v>264.84261184324617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630E-4F38-ADF6-76185239BA9B}"/>
            </c:ext>
          </c:extLst>
        </c:ser>
        <c:ser>
          <c:idx val="7"/>
          <c:order val="7"/>
          <c:spPr>
            <a:ln w="19050" cap="rnd">
              <a:solidFill>
                <a:srgbClr val="B72305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trend!$Z$3:$Z$23</c:f>
              <c:numCache>
                <c:formatCode>General</c:formatCode>
                <c:ptCount val="21"/>
                <c:pt idx="9">
                  <c:v>146.14165952911441</c:v>
                </c:pt>
                <c:pt idx="10">
                  <c:v>151.04607599863772</c:v>
                </c:pt>
                <c:pt idx="11">
                  <c:v>156.5494731063454</c:v>
                </c:pt>
                <c:pt idx="12">
                  <c:v>162.7283442990005</c:v>
                </c:pt>
                <c:pt idx="13">
                  <c:v>169.80418320237865</c:v>
                </c:pt>
                <c:pt idx="14">
                  <c:v>176.56096657106957</c:v>
                </c:pt>
                <c:pt idx="15">
                  <c:v>183.78457576580573</c:v>
                </c:pt>
                <c:pt idx="16">
                  <c:v>191.39224865790354</c:v>
                </c:pt>
                <c:pt idx="17">
                  <c:v>199.18180558379061</c:v>
                </c:pt>
                <c:pt idx="18">
                  <c:v>207.34870183546687</c:v>
                </c:pt>
                <c:pt idx="19">
                  <c:v>215.8566374823744</c:v>
                </c:pt>
                <c:pt idx="20">
                  <c:v>224.68759467270891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630E-4F38-ADF6-76185239BA9B}"/>
            </c:ext>
          </c:extLst>
        </c:ser>
        <c:ser>
          <c:idx val="8"/>
          <c:order val="8"/>
          <c:spPr>
            <a:ln w="19050" cap="rnd">
              <a:solidFill>
                <a:srgbClr val="002060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trend!$T$3:$T$23</c:f>
              <c:numCache>
                <c:formatCode>General</c:formatCode>
                <c:ptCount val="21"/>
                <c:pt idx="0">
                  <c:v>98.387493513342903</c:v>
                </c:pt>
                <c:pt idx="1">
                  <c:v>104.73854217535592</c:v>
                </c:pt>
                <c:pt idx="2">
                  <c:v>111.41209213470036</c:v>
                </c:pt>
                <c:pt idx="3">
                  <c:v>118.80102605988273</c:v>
                </c:pt>
                <c:pt idx="4">
                  <c:v>127.03101056771308</c:v>
                </c:pt>
                <c:pt idx="5">
                  <c:v>136.10060946989762</c:v>
                </c:pt>
                <c:pt idx="6">
                  <c:v>145.93113733723663</c:v>
                </c:pt>
                <c:pt idx="7">
                  <c:v>156.16770130513211</c:v>
                </c:pt>
                <c:pt idx="8">
                  <c:v>166.41003257861115</c:v>
                </c:pt>
                <c:pt idx="9">
                  <c:v>177.9450797750782</c:v>
                </c:pt>
                <c:pt idx="10">
                  <c:v>190.10723987626019</c:v>
                </c:pt>
                <c:pt idx="11">
                  <c:v>202.986802587884</c:v>
                </c:pt>
                <c:pt idx="12">
                  <c:v>216.88552516823944</c:v>
                </c:pt>
                <c:pt idx="13">
                  <c:v>231.67478204969186</c:v>
                </c:pt>
                <c:pt idx="14">
                  <c:v>247.46026025874849</c:v>
                </c:pt>
                <c:pt idx="15">
                  <c:v>264.35326958319246</c:v>
                </c:pt>
                <c:pt idx="16">
                  <c:v>282.3813816573246</c:v>
                </c:pt>
                <c:pt idx="17">
                  <c:v>301.6396934498581</c:v>
                </c:pt>
                <c:pt idx="18">
                  <c:v>322.21777857237146</c:v>
                </c:pt>
                <c:pt idx="19">
                  <c:v>344.19490464989838</c:v>
                </c:pt>
                <c:pt idx="20">
                  <c:v>367.67200456542156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630E-4F38-ADF6-76185239BA9B}"/>
            </c:ext>
          </c:extLst>
        </c:ser>
        <c:ser>
          <c:idx val="9"/>
          <c:order val="9"/>
          <c:spPr>
            <a:ln w="19050" cap="rnd">
              <a:solidFill>
                <a:srgbClr val="002060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trend!$AA$3:$AA$23</c:f>
              <c:numCache>
                <c:formatCode>General</c:formatCode>
                <c:ptCount val="21"/>
                <c:pt idx="9">
                  <c:v>154.06624424854178</c:v>
                </c:pt>
                <c:pt idx="10">
                  <c:v>160.71262305007065</c:v>
                </c:pt>
                <c:pt idx="11">
                  <c:v>167.2301455700723</c:v>
                </c:pt>
                <c:pt idx="12">
                  <c:v>173.41370919189291</c:v>
                </c:pt>
                <c:pt idx="13">
                  <c:v>179.30297199417134</c:v>
                </c:pt>
                <c:pt idx="14">
                  <c:v>185.9659020624398</c:v>
                </c:pt>
                <c:pt idx="15">
                  <c:v>192.66651367443259</c:v>
                </c:pt>
                <c:pt idx="16">
                  <c:v>199.5479065264347</c:v>
                </c:pt>
                <c:pt idx="17">
                  <c:v>206.79200236821785</c:v>
                </c:pt>
                <c:pt idx="18">
                  <c:v>214.23999242899347</c:v>
                </c:pt>
                <c:pt idx="19">
                  <c:v>221.95519418269933</c:v>
                </c:pt>
                <c:pt idx="20">
                  <c:v>229.97009172882227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630E-4F38-ADF6-76185239BA9B}"/>
            </c:ext>
          </c:extLst>
        </c:ser>
        <c:ser>
          <c:idx val="10"/>
          <c:order val="10"/>
          <c:tx>
            <c:strRef>
              <c:f>trend!$I$2</c:f>
              <c:strCache>
                <c:ptCount val="1"/>
                <c:pt idx="0">
                  <c:v>Армения</c:v>
                </c:pt>
              </c:strCache>
            </c:strRef>
          </c:tx>
          <c:spPr>
            <a:ln w="254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trend!$AD$3:$AD$23</c:f>
              <c:numCache>
                <c:formatCode>General</c:formatCode>
                <c:ptCount val="21"/>
                <c:pt idx="15">
                  <c:v>264.73693950674561</c:v>
                </c:pt>
                <c:pt idx="16">
                  <c:v>277.92399096988652</c:v>
                </c:pt>
                <c:pt idx="17">
                  <c:v>292.28821877756491</c:v>
                </c:pt>
                <c:pt idx="18">
                  <c:v>307.65339406750945</c:v>
                </c:pt>
                <c:pt idx="19">
                  <c:v>323.69443084562397</c:v>
                </c:pt>
                <c:pt idx="20">
                  <c:v>339.91979794505164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630E-4F38-ADF6-76185239BA9B}"/>
            </c:ext>
          </c:extLst>
        </c:ser>
        <c:ser>
          <c:idx val="11"/>
          <c:order val="11"/>
          <c:tx>
            <c:strRef>
              <c:f>trend!$Q$2</c:f>
              <c:strCache>
                <c:ptCount val="1"/>
                <c:pt idx="0">
                  <c:v>Беларусь</c:v>
                </c:pt>
              </c:strCache>
            </c:strRef>
          </c:tx>
          <c:spPr>
            <a:ln w="25400" cap="rnd">
              <a:solidFill>
                <a:srgbClr val="3E963A"/>
              </a:solidFill>
              <a:round/>
            </a:ln>
            <a:effectLst/>
          </c:spPr>
          <c:marker>
            <c:symbol val="none"/>
          </c:marker>
          <c:val>
            <c:numRef>
              <c:f>trend!$AE$3:$AE$23</c:f>
              <c:numCache>
                <c:formatCode>General</c:formatCode>
                <c:ptCount val="21"/>
                <c:pt idx="15">
                  <c:v>213.09657209397972</c:v>
                </c:pt>
                <c:pt idx="16">
                  <c:v>215.22467268673734</c:v>
                </c:pt>
                <c:pt idx="17">
                  <c:v>218.03047528711539</c:v>
                </c:pt>
                <c:pt idx="18">
                  <c:v>221.3503455327799</c:v>
                </c:pt>
                <c:pt idx="19">
                  <c:v>224.68642795637072</c:v>
                </c:pt>
                <c:pt idx="20">
                  <c:v>227.86237246156705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630E-4F38-ADF6-76185239BA9B}"/>
            </c:ext>
          </c:extLst>
        </c:ser>
        <c:ser>
          <c:idx val="12"/>
          <c:order val="12"/>
          <c:tx>
            <c:strRef>
              <c:f>trend!$R$2</c:f>
              <c:strCache>
                <c:ptCount val="1"/>
                <c:pt idx="0">
                  <c:v>Казахстан</c:v>
                </c:pt>
              </c:strCache>
            </c:strRef>
          </c:tx>
          <c:spPr>
            <a:ln w="25400" cap="rnd">
              <a:solidFill>
                <a:srgbClr val="30AAC2"/>
              </a:solidFill>
              <a:round/>
            </a:ln>
            <a:effectLst/>
          </c:spPr>
          <c:marker>
            <c:symbol val="none"/>
          </c:marker>
          <c:val>
            <c:numRef>
              <c:f>trend!$AF$3:$AF$23</c:f>
              <c:numCache>
                <c:formatCode>General</c:formatCode>
                <c:ptCount val="21"/>
                <c:pt idx="15">
                  <c:v>275.3083480105746</c:v>
                </c:pt>
                <c:pt idx="16">
                  <c:v>284.67368548353517</c:v>
                </c:pt>
                <c:pt idx="17">
                  <c:v>294.70122358502925</c:v>
                </c:pt>
                <c:pt idx="18">
                  <c:v>305.45525780195561</c:v>
                </c:pt>
                <c:pt idx="19">
                  <c:v>316.70648025960298</c:v>
                </c:pt>
                <c:pt idx="20">
                  <c:v>328.18568521071074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630E-4F38-ADF6-76185239BA9B}"/>
            </c:ext>
          </c:extLst>
        </c:ser>
        <c:ser>
          <c:idx val="13"/>
          <c:order val="13"/>
          <c:tx>
            <c:strRef>
              <c:f>trend!$S$2</c:f>
              <c:strCache>
                <c:ptCount val="1"/>
                <c:pt idx="0">
                  <c:v>Кыргызстан</c:v>
                </c:pt>
              </c:strCache>
            </c:strRef>
          </c:tx>
          <c:spPr>
            <a:ln w="25400" cap="rnd">
              <a:solidFill>
                <a:srgbClr val="B72305"/>
              </a:solidFill>
              <a:round/>
            </a:ln>
            <a:effectLst/>
          </c:spPr>
          <c:marker>
            <c:symbol val="none"/>
          </c:marker>
          <c:val>
            <c:numRef>
              <c:f>trend!$AG$3:$AG$23</c:f>
              <c:numCache>
                <c:formatCode>General</c:formatCode>
                <c:ptCount val="21"/>
                <c:pt idx="15">
                  <c:v>188.60661208536325</c:v>
                </c:pt>
                <c:pt idx="16">
                  <c:v>196.87797815027139</c:v>
                </c:pt>
                <c:pt idx="17">
                  <c:v>205.04517576880318</c:v>
                </c:pt>
                <c:pt idx="18">
                  <c:v>213.02825311812592</c:v>
                </c:pt>
                <c:pt idx="19">
                  <c:v>220.89989543770253</c:v>
                </c:pt>
                <c:pt idx="20">
                  <c:v>228.71255617310604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630E-4F38-ADF6-76185239BA9B}"/>
            </c:ext>
          </c:extLst>
        </c:ser>
        <c:ser>
          <c:idx val="14"/>
          <c:order val="14"/>
          <c:tx>
            <c:strRef>
              <c:f>trend!$T$2</c:f>
              <c:strCache>
                <c:ptCount val="1"/>
                <c:pt idx="0">
                  <c:v>Россия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val>
            <c:numRef>
              <c:f>trend!$AH$3:$AH$23</c:f>
              <c:numCache>
                <c:formatCode>General</c:formatCode>
                <c:ptCount val="21"/>
                <c:pt idx="15">
                  <c:v>174.02054485819338</c:v>
                </c:pt>
                <c:pt idx="16">
                  <c:v>176.42844475197757</c:v>
                </c:pt>
                <c:pt idx="17">
                  <c:v>179.02092061764984</c:v>
                </c:pt>
                <c:pt idx="18">
                  <c:v>181.80075597811592</c:v>
                </c:pt>
                <c:pt idx="19">
                  <c:v>184.64270903125379</c:v>
                </c:pt>
                <c:pt idx="20">
                  <c:v>187.54198589574395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630E-4F38-ADF6-76185239BA9B}"/>
            </c:ext>
          </c:extLst>
        </c:ser>
        <c:ser>
          <c:idx val="15"/>
          <c:order val="15"/>
          <c:tx>
            <c:strRef>
              <c:f>trend!$P$1</c:f>
              <c:strCache>
                <c:ptCount val="1"/>
                <c:pt idx="0">
                  <c:v>2000-2007</c:v>
                </c:pt>
              </c:strCache>
            </c:strRef>
          </c:tx>
          <c:spPr>
            <a:ln w="2222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trend!$R$1:$S$1</c:f>
              <c:numCache>
                <c:formatCode>General</c:formatCode>
                <c:ptCount val="2"/>
                <c:pt idx="0">
                  <c:v>90</c:v>
                </c:pt>
                <c:pt idx="1">
                  <c:v>90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630E-4F38-ADF6-76185239BA9B}"/>
            </c:ext>
          </c:extLst>
        </c:ser>
        <c:ser>
          <c:idx val="16"/>
          <c:order val="16"/>
          <c:tx>
            <c:strRef>
              <c:f>trend!$W$1</c:f>
              <c:strCache>
                <c:ptCount val="1"/>
                <c:pt idx="0">
                  <c:v>2010-2014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trend!$Y$1:$Z$1</c:f>
              <c:numCache>
                <c:formatCode>General</c:formatCode>
                <c:ptCount val="2"/>
                <c:pt idx="0">
                  <c:v>90</c:v>
                </c:pt>
                <c:pt idx="1">
                  <c:v>90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0-630E-4F38-ADF6-76185239BA9B}"/>
            </c:ext>
          </c:extLst>
        </c:ser>
        <c:ser>
          <c:idx val="17"/>
          <c:order val="17"/>
          <c:tx>
            <c:strRef>
              <c:f>trend!$AD$1</c:f>
              <c:strCache>
                <c:ptCount val="1"/>
                <c:pt idx="0">
                  <c:v>2015-2020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val>
            <c:numRef>
              <c:f>trend!$AF$1:$AG$1</c:f>
              <c:numCache>
                <c:formatCode>General</c:formatCode>
                <c:ptCount val="2"/>
                <c:pt idx="0">
                  <c:v>90</c:v>
                </c:pt>
                <c:pt idx="1">
                  <c:v>90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1-630E-4F38-ADF6-76185239BA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9262960"/>
        <c:axId val="379253712"/>
      </c:lineChart>
      <c:catAx>
        <c:axId val="37926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/>
          <a:lstStyle/>
          <a:p>
            <a: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79253712"/>
        <c:crosses val="autoZero"/>
        <c:auto val="1"/>
        <c:lblAlgn val="ctr"/>
        <c:lblOffset val="100"/>
        <c:tickLblSkip val="4"/>
        <c:noMultiLvlLbl val="0"/>
      </c:catAx>
      <c:valAx>
        <c:axId val="379253712"/>
        <c:scaling>
          <c:orientation val="minMax"/>
          <c:max val="400"/>
          <c:min val="100"/>
        </c:scaling>
        <c:delete val="0"/>
        <c:axPos val="l"/>
        <c:majorGridlines>
          <c:spPr>
            <a:ln w="9525" cap="flat" cmpd="sng" algn="ctr">
              <a:solidFill>
                <a:sysClr val="windowText" lastClr="000000">
                  <a:lumMod val="15000"/>
                  <a:lumOff val="85000"/>
                </a:sys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79262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5.0365796731857836E-2"/>
          <c:y val="0"/>
          <c:w val="0.39530641895445462"/>
          <c:h val="0.58497771818954447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05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633611111111114E-2"/>
          <c:y val="2.7567063492063493E-2"/>
          <c:w val="0.91936638888888889"/>
          <c:h val="0.68502738095238092"/>
        </c:manualLayout>
      </c:layout>
      <c:lineChart>
        <c:grouping val="standard"/>
        <c:varyColors val="0"/>
        <c:ser>
          <c:idx val="0"/>
          <c:order val="0"/>
          <c:tx>
            <c:strRef>
              <c:f>'Рис Типы ВБ'!$A$15</c:f>
              <c:strCache>
                <c:ptCount val="1"/>
                <c:pt idx="0">
                  <c:v>Армения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'Рис Типы ВБ'!$B$14:$V$14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'Рис Типы ВБ'!$B$15:$V$15</c:f>
              <c:numCache>
                <c:formatCode>#,##0.0</c:formatCode>
                <c:ptCount val="21"/>
                <c:pt idx="0">
                  <c:v>4.0482499040711444</c:v>
                </c:pt>
                <c:pt idx="1">
                  <c:v>4.4643858311647469</c:v>
                </c:pt>
                <c:pt idx="2">
                  <c:v>5.0815185578739603</c:v>
                </c:pt>
                <c:pt idx="3">
                  <c:v>5.8237160926180005</c:v>
                </c:pt>
                <c:pt idx="4">
                  <c:v>6.4721419985283459</c:v>
                </c:pt>
                <c:pt idx="5">
                  <c:v>7.4198711901740309</c:v>
                </c:pt>
                <c:pt idx="6">
                  <c:v>8.4644857258378128</c:v>
                </c:pt>
                <c:pt idx="7">
                  <c:v>9.7084153972034422</c:v>
                </c:pt>
                <c:pt idx="8">
                  <c:v>10.467529813602177</c:v>
                </c:pt>
                <c:pt idx="9">
                  <c:v>9.0523835492224887</c:v>
                </c:pt>
                <c:pt idx="10">
                  <c:v>9.2861973270129639</c:v>
                </c:pt>
                <c:pt idx="11">
                  <c:v>9.7252782296081914</c:v>
                </c:pt>
                <c:pt idx="12">
                  <c:v>10.397654656653978</c:v>
                </c:pt>
                <c:pt idx="13">
                  <c:v>10.69127674747225</c:v>
                </c:pt>
                <c:pt idx="14">
                  <c:v>11.019838784894983</c:v>
                </c:pt>
                <c:pt idx="15">
                  <c:v>11.321332540374456</c:v>
                </c:pt>
                <c:pt idx="16">
                  <c:v>11.303067849817699</c:v>
                </c:pt>
                <c:pt idx="17">
                  <c:v>12.115139290263697</c:v>
                </c:pt>
                <c:pt idx="18">
                  <c:v>12.715108953975065</c:v>
                </c:pt>
                <c:pt idx="19">
                  <c:v>13.653763381286113</c:v>
                </c:pt>
                <c:pt idx="20">
                  <c:v>12.592635367500867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293-4DD0-B081-C6AB345B4625}"/>
            </c:ext>
          </c:extLst>
        </c:ser>
        <c:ser>
          <c:idx val="1"/>
          <c:order val="1"/>
          <c:tx>
            <c:strRef>
              <c:f>'Рис Типы ВБ'!$A$16</c:f>
              <c:strCache>
                <c:ptCount val="1"/>
                <c:pt idx="0">
                  <c:v>Беларусь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'Рис Типы ВБ'!$B$14:$V$14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'Рис Типы ВБ'!$B$16:$V$16</c:f>
              <c:numCache>
                <c:formatCode>#,##0.0</c:formatCode>
                <c:ptCount val="21"/>
                <c:pt idx="0">
                  <c:v>8.0531736380832406</c:v>
                </c:pt>
                <c:pt idx="1">
                  <c:v>8.4770840114831483</c:v>
                </c:pt>
                <c:pt idx="2">
                  <c:v>8.9616411195933754</c:v>
                </c:pt>
                <c:pt idx="3">
                  <c:v>9.660193688452857</c:v>
                </c:pt>
                <c:pt idx="4">
                  <c:v>10.839956272816455</c:v>
                </c:pt>
                <c:pt idx="5">
                  <c:v>11.940186596105836</c:v>
                </c:pt>
                <c:pt idx="6">
                  <c:v>13.214871580239958</c:v>
                </c:pt>
                <c:pt idx="7">
                  <c:v>14.417353530898859</c:v>
                </c:pt>
                <c:pt idx="8">
                  <c:v>15.942897679737323</c:v>
                </c:pt>
                <c:pt idx="9">
                  <c:v>16.010439955622029</c:v>
                </c:pt>
                <c:pt idx="10">
                  <c:v>17.288404349343253</c:v>
                </c:pt>
                <c:pt idx="11">
                  <c:v>18.251780944765347</c:v>
                </c:pt>
                <c:pt idx="12">
                  <c:v>18.576728676082627</c:v>
                </c:pt>
                <c:pt idx="13">
                  <c:v>18.760163524019951</c:v>
                </c:pt>
                <c:pt idx="14">
                  <c:v>19.066886819091852</c:v>
                </c:pt>
                <c:pt idx="15">
                  <c:v>18.307519667840555</c:v>
                </c:pt>
                <c:pt idx="16">
                  <c:v>17.82260659454175</c:v>
                </c:pt>
                <c:pt idx="17">
                  <c:v>18.280198919064155</c:v>
                </c:pt>
                <c:pt idx="18">
                  <c:v>18.885235499966793</c:v>
                </c:pt>
                <c:pt idx="19">
                  <c:v>19.283117147705525</c:v>
                </c:pt>
                <c:pt idx="20">
                  <c:v>19.148175100795228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293-4DD0-B081-C6AB345B4625}"/>
            </c:ext>
          </c:extLst>
        </c:ser>
        <c:ser>
          <c:idx val="2"/>
          <c:order val="2"/>
          <c:tx>
            <c:strRef>
              <c:f>'Рис Типы ВБ'!$A$17</c:f>
              <c:strCache>
                <c:ptCount val="1"/>
                <c:pt idx="0">
                  <c:v>Казахстан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'Рис Типы ВБ'!$B$14:$V$14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'Рис Типы ВБ'!$B$17:$V$17</c:f>
              <c:numCache>
                <c:formatCode>#,##0.0</c:formatCode>
                <c:ptCount val="21"/>
                <c:pt idx="0">
                  <c:v>10.275761871298448</c:v>
                </c:pt>
                <c:pt idx="1">
                  <c:v>11.682841791515122</c:v>
                </c:pt>
                <c:pt idx="2">
                  <c:v>12.827231082880472</c:v>
                </c:pt>
                <c:pt idx="3">
                  <c:v>13.973077738521026</c:v>
                </c:pt>
                <c:pt idx="4">
                  <c:v>15.208440248665978</c:v>
                </c:pt>
                <c:pt idx="5">
                  <c:v>16.536015407237702</c:v>
                </c:pt>
                <c:pt idx="6">
                  <c:v>18.112778701195417</c:v>
                </c:pt>
                <c:pt idx="7">
                  <c:v>19.500478941561592</c:v>
                </c:pt>
                <c:pt idx="8">
                  <c:v>19.770216648154129</c:v>
                </c:pt>
                <c:pt idx="9">
                  <c:v>19.614735320527849</c:v>
                </c:pt>
                <c:pt idx="10">
                  <c:v>20.751257239946245</c:v>
                </c:pt>
                <c:pt idx="11">
                  <c:v>21.970083923931924</c:v>
                </c:pt>
                <c:pt idx="12">
                  <c:v>22.702578840678605</c:v>
                </c:pt>
                <c:pt idx="13">
                  <c:v>23.720816071603391</c:v>
                </c:pt>
                <c:pt idx="14">
                  <c:v>24.355756118888735</c:v>
                </c:pt>
                <c:pt idx="15">
                  <c:v>24.290417633926502</c:v>
                </c:pt>
                <c:pt idx="16">
                  <c:v>24.210862961638203</c:v>
                </c:pt>
                <c:pt idx="17">
                  <c:v>24.862966124588894</c:v>
                </c:pt>
                <c:pt idx="18">
                  <c:v>25.544344756303516</c:v>
                </c:pt>
                <c:pt idx="19">
                  <c:v>26.351804441878194</c:v>
                </c:pt>
                <c:pt idx="20">
                  <c:v>25.337152399391023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293-4DD0-B081-C6AB345B4625}"/>
            </c:ext>
          </c:extLst>
        </c:ser>
        <c:ser>
          <c:idx val="3"/>
          <c:order val="3"/>
          <c:tx>
            <c:strRef>
              <c:f>'Рис Типы ВБ'!$A$18</c:f>
              <c:strCache>
                <c:ptCount val="1"/>
                <c:pt idx="0">
                  <c:v>Кыргызстан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'Рис Типы ВБ'!$B$14:$V$14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'Рис Типы ВБ'!$B$18:$V$18</c:f>
              <c:numCache>
                <c:formatCode>#,##0.0</c:formatCode>
                <c:ptCount val="21"/>
                <c:pt idx="0">
                  <c:v>3.0789092516517549</c:v>
                </c:pt>
                <c:pt idx="1">
                  <c:v>3.2121335470955721</c:v>
                </c:pt>
                <c:pt idx="2">
                  <c:v>3.1822328948347618</c:v>
                </c:pt>
                <c:pt idx="3">
                  <c:v>3.3704301992036747</c:v>
                </c:pt>
                <c:pt idx="4">
                  <c:v>3.563875363091686</c:v>
                </c:pt>
                <c:pt idx="5">
                  <c:v>3.5177205088488752</c:v>
                </c:pt>
                <c:pt idx="6">
                  <c:v>3.5880899181607777</c:v>
                </c:pt>
                <c:pt idx="7">
                  <c:v>3.8576539090044295</c:v>
                </c:pt>
                <c:pt idx="8">
                  <c:v>4.142211454026989</c:v>
                </c:pt>
                <c:pt idx="9">
                  <c:v>4.2106263473170387</c:v>
                </c:pt>
                <c:pt idx="10">
                  <c:v>4.1410772055994673</c:v>
                </c:pt>
                <c:pt idx="11">
                  <c:v>4.3346607889256861</c:v>
                </c:pt>
                <c:pt idx="12">
                  <c:v>4.2593182038699116</c:v>
                </c:pt>
                <c:pt idx="13">
                  <c:v>4.6314032666144591</c:v>
                </c:pt>
                <c:pt idx="14">
                  <c:v>4.722086002286991</c:v>
                </c:pt>
                <c:pt idx="15">
                  <c:v>4.8051410923838631</c:v>
                </c:pt>
                <c:pt idx="16">
                  <c:v>4.912382484308834</c:v>
                </c:pt>
                <c:pt idx="17">
                  <c:v>5.046691535490929</c:v>
                </c:pt>
                <c:pt idx="18">
                  <c:v>5.1331519146080771</c:v>
                </c:pt>
                <c:pt idx="19">
                  <c:v>5.2583666960103734</c:v>
                </c:pt>
                <c:pt idx="20">
                  <c:v>4.7065702377488119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293-4DD0-B081-C6AB345B4625}"/>
            </c:ext>
          </c:extLst>
        </c:ser>
        <c:ser>
          <c:idx val="4"/>
          <c:order val="4"/>
          <c:tx>
            <c:strRef>
              <c:f>'Рис Типы ВБ'!$A$19</c:f>
              <c:strCache>
                <c:ptCount val="1"/>
                <c:pt idx="0">
                  <c:v>Россия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'Рис Типы ВБ'!$B$14:$V$14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'Рис Типы ВБ'!$B$19:$V$19</c:f>
              <c:numCache>
                <c:formatCode>#,##0.0</c:formatCode>
                <c:ptCount val="21"/>
                <c:pt idx="0">
                  <c:v>14.5699365828201</c:v>
                </c:pt>
                <c:pt idx="1">
                  <c:v>15.3780897391906</c:v>
                </c:pt>
                <c:pt idx="2">
                  <c:v>16.1750971950813</c:v>
                </c:pt>
                <c:pt idx="3">
                  <c:v>17.434808135968499</c:v>
                </c:pt>
                <c:pt idx="4">
                  <c:v>18.7655185595709</c:v>
                </c:pt>
                <c:pt idx="5">
                  <c:v>20.042813503262899</c:v>
                </c:pt>
                <c:pt idx="6">
                  <c:v>21.757465166344399</c:v>
                </c:pt>
                <c:pt idx="7">
                  <c:v>23.647266505800399</c:v>
                </c:pt>
                <c:pt idx="8">
                  <c:v>24.8878527197651</c:v>
                </c:pt>
                <c:pt idx="9">
                  <c:v>22.939694054469999</c:v>
                </c:pt>
                <c:pt idx="10">
                  <c:v>23.961220293030202</c:v>
                </c:pt>
                <c:pt idx="11">
                  <c:v>24.972078493300401</c:v>
                </c:pt>
                <c:pt idx="12">
                  <c:v>25.933292659062602</c:v>
                </c:pt>
                <c:pt idx="13">
                  <c:v>26.3323966497152</c:v>
                </c:pt>
                <c:pt idx="14">
                  <c:v>26.057155308501901</c:v>
                </c:pt>
                <c:pt idx="15">
                  <c:v>25.488096119639398</c:v>
                </c:pt>
                <c:pt idx="16">
                  <c:v>25.4907082574641</c:v>
                </c:pt>
                <c:pt idx="17">
                  <c:v>25.926443853974298</c:v>
                </c:pt>
                <c:pt idx="18">
                  <c:v>26.6564095416865</c:v>
                </c:pt>
                <c:pt idx="19">
                  <c:v>27.210545997786699</c:v>
                </c:pt>
                <c:pt idx="20">
                  <c:v>26.456387938132099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7293-4DD0-B081-C6AB345B4625}"/>
            </c:ext>
          </c:extLst>
        </c:ser>
        <c:ser>
          <c:idx val="5"/>
          <c:order val="5"/>
          <c:tx>
            <c:strRef>
              <c:f>'Рис Типы ВБ'!$A$20</c:f>
              <c:strCache>
                <c:ptCount val="1"/>
                <c:pt idx="0">
                  <c:v>Среднее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'Рис Типы ВБ'!$B$14:$V$14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'Рис Типы ВБ'!$B$20:$V$20</c:f>
              <c:numCache>
                <c:formatCode>#,##0.0</c:formatCode>
                <c:ptCount val="21"/>
                <c:pt idx="0">
                  <c:v>8.0052062495849388</c:v>
                </c:pt>
                <c:pt idx="1">
                  <c:v>8.6429069840898372</c:v>
                </c:pt>
                <c:pt idx="2">
                  <c:v>9.2455441700527743</c:v>
                </c:pt>
                <c:pt idx="3">
                  <c:v>10.052445170952812</c:v>
                </c:pt>
                <c:pt idx="4">
                  <c:v>10.969986488534675</c:v>
                </c:pt>
                <c:pt idx="5">
                  <c:v>11.891321441125868</c:v>
                </c:pt>
                <c:pt idx="6">
                  <c:v>13.027538218355673</c:v>
                </c:pt>
                <c:pt idx="7">
                  <c:v>14.226233656893745</c:v>
                </c:pt>
                <c:pt idx="8">
                  <c:v>15.042141663057146</c:v>
                </c:pt>
                <c:pt idx="9">
                  <c:v>14.365575845431881</c:v>
                </c:pt>
                <c:pt idx="10">
                  <c:v>15.085631282986427</c:v>
                </c:pt>
                <c:pt idx="11">
                  <c:v>15.85077647610631</c:v>
                </c:pt>
                <c:pt idx="12">
                  <c:v>16.373914607269548</c:v>
                </c:pt>
                <c:pt idx="13">
                  <c:v>16.827211251885053</c:v>
                </c:pt>
                <c:pt idx="14">
                  <c:v>17.044344606732892</c:v>
                </c:pt>
                <c:pt idx="15">
                  <c:v>16.842501410832956</c:v>
                </c:pt>
                <c:pt idx="16">
                  <c:v>16.747925629554118</c:v>
                </c:pt>
                <c:pt idx="17">
                  <c:v>17.246287944676396</c:v>
                </c:pt>
                <c:pt idx="18">
                  <c:v>17.78685013330799</c:v>
                </c:pt>
                <c:pt idx="19">
                  <c:v>18.351519532933381</c:v>
                </c:pt>
                <c:pt idx="20">
                  <c:v>17.648184208713609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7293-4DD0-B081-C6AB345B46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1599616"/>
        <c:axId val="421596896"/>
      </c:lineChart>
      <c:catAx>
        <c:axId val="42159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421596896"/>
        <c:crosses val="autoZero"/>
        <c:auto val="1"/>
        <c:lblAlgn val="ctr"/>
        <c:lblOffset val="100"/>
        <c:noMultiLvlLbl val="0"/>
      </c:catAx>
      <c:valAx>
        <c:axId val="42159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421599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709722222222219"/>
          <c:w val="0.97825277777777775"/>
          <c:h val="0.122902777777777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2522222222222228E-2"/>
          <c:y val="3.3841666666666666E-2"/>
          <c:w val="0.90747777777777783"/>
          <c:h val="0.69510674603174616"/>
        </c:manualLayout>
      </c:layout>
      <c:areaChart>
        <c:grouping val="standard"/>
        <c:varyColors val="0"/>
        <c:ser>
          <c:idx val="5"/>
          <c:order val="5"/>
          <c:tx>
            <c:strRef>
              <c:f>'Рис Типы ВБ'!$A$59</c:f>
              <c:strCache>
                <c:ptCount val="1"/>
                <c:pt idx="0">
                  <c:v>Верх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cat>
            <c:numRef>
              <c:f>'Рис Типы ВБ'!$B$53:$V$53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'Рис Типы ВБ'!$B$59:$V$59</c:f>
              <c:numCache>
                <c:formatCode>#,##0.0</c:formatCode>
                <c:ptCount val="21"/>
                <c:pt idx="0">
                  <c:v>4.1995074397338392</c:v>
                </c:pt>
                <c:pt idx="1">
                  <c:v>4.5074322354451795</c:v>
                </c:pt>
                <c:pt idx="2">
                  <c:v>4.7964703716239185</c:v>
                </c:pt>
                <c:pt idx="3">
                  <c:v>5.1489023607613529</c:v>
                </c:pt>
                <c:pt idx="4">
                  <c:v>5.546761315633038</c:v>
                </c:pt>
                <c:pt idx="5">
                  <c:v>5.9688098076761875</c:v>
                </c:pt>
                <c:pt idx="6">
                  <c:v>6.5120046273867551</c:v>
                </c:pt>
                <c:pt idx="7">
                  <c:v>6.9932564358128673</c:v>
                </c:pt>
                <c:pt idx="8">
                  <c:v>7.2088783151523401</c:v>
                </c:pt>
                <c:pt idx="9">
                  <c:v>6.8575180332872971</c:v>
                </c:pt>
                <c:pt idx="10">
                  <c:v>7.3368154550022471</c:v>
                </c:pt>
                <c:pt idx="11">
                  <c:v>7.7013186647064904</c:v>
                </c:pt>
                <c:pt idx="12">
                  <c:v>7.98455031360802</c:v>
                </c:pt>
                <c:pt idx="13">
                  <c:v>8.0993094273518462</c:v>
                </c:pt>
                <c:pt idx="14">
                  <c:v>8.0859248025068986</c:v>
                </c:pt>
                <c:pt idx="15">
                  <c:v>7.8453220655473492</c:v>
                </c:pt>
                <c:pt idx="16">
                  <c:v>7.7847694720206597</c:v>
                </c:pt>
                <c:pt idx="17">
                  <c:v>7.8687572598184241</c:v>
                </c:pt>
                <c:pt idx="18">
                  <c:v>8.0733251456673152</c:v>
                </c:pt>
                <c:pt idx="19">
                  <c:v>8.2079759589861823</c:v>
                </c:pt>
                <c:pt idx="20">
                  <c:v>8.1486023796952711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6E-4AB3-BE06-42772A3BD0E1}"/>
            </c:ext>
          </c:extLst>
        </c:ser>
        <c:ser>
          <c:idx val="6"/>
          <c:order val="6"/>
          <c:tx>
            <c:strRef>
              <c:f>'Рис Типы ВБ'!$A$60</c:f>
              <c:strCache>
                <c:ptCount val="1"/>
                <c:pt idx="0">
                  <c:v>Низ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cat>
            <c:numRef>
              <c:f>'Рис Типы ВБ'!$B$53:$V$53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'Рис Типы ВБ'!$B$60:$V$60</c:f>
              <c:numCache>
                <c:formatCode>#,##0.0</c:formatCode>
                <c:ptCount val="21"/>
                <c:pt idx="0">
                  <c:v>-4.1995074397338392</c:v>
                </c:pt>
                <c:pt idx="1">
                  <c:v>-4.5074322354451795</c:v>
                </c:pt>
                <c:pt idx="2">
                  <c:v>-4.7964703716239185</c:v>
                </c:pt>
                <c:pt idx="3">
                  <c:v>-5.1489023607613529</c:v>
                </c:pt>
                <c:pt idx="4">
                  <c:v>-5.546761315633038</c:v>
                </c:pt>
                <c:pt idx="5">
                  <c:v>-5.9688098076761875</c:v>
                </c:pt>
                <c:pt idx="6">
                  <c:v>-6.5120046273867551</c:v>
                </c:pt>
                <c:pt idx="7">
                  <c:v>-6.9932564358128673</c:v>
                </c:pt>
                <c:pt idx="8">
                  <c:v>-7.2088783151523401</c:v>
                </c:pt>
                <c:pt idx="9">
                  <c:v>-6.8575180332872971</c:v>
                </c:pt>
                <c:pt idx="10">
                  <c:v>-7.3368154550022471</c:v>
                </c:pt>
                <c:pt idx="11">
                  <c:v>-7.7013186647064904</c:v>
                </c:pt>
                <c:pt idx="12">
                  <c:v>-7.98455031360802</c:v>
                </c:pt>
                <c:pt idx="13">
                  <c:v>-8.0993094273518462</c:v>
                </c:pt>
                <c:pt idx="14">
                  <c:v>-8.0859248025068986</c:v>
                </c:pt>
                <c:pt idx="15">
                  <c:v>-7.8453220655473492</c:v>
                </c:pt>
                <c:pt idx="16">
                  <c:v>-7.7847694720206597</c:v>
                </c:pt>
                <c:pt idx="17">
                  <c:v>-7.8687572598184241</c:v>
                </c:pt>
                <c:pt idx="18">
                  <c:v>-8.0733251456673152</c:v>
                </c:pt>
                <c:pt idx="19">
                  <c:v>-8.2079759589861823</c:v>
                </c:pt>
                <c:pt idx="20">
                  <c:v>-8.1486023796952711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6E-4AB3-BE06-42772A3BD0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1595264"/>
        <c:axId val="421596352"/>
      </c:areaChart>
      <c:lineChart>
        <c:grouping val="standard"/>
        <c:varyColors val="0"/>
        <c:ser>
          <c:idx val="0"/>
          <c:order val="0"/>
          <c:tx>
            <c:strRef>
              <c:f>'Рис Типы ВБ'!$A$54</c:f>
              <c:strCache>
                <c:ptCount val="1"/>
                <c:pt idx="0">
                  <c:v>Армения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'Рис Типы ВБ'!$B$53:$V$53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'Рис Типы ВБ'!$B$54:$V$54</c:f>
              <c:numCache>
                <c:formatCode>#,##0.0</c:formatCode>
                <c:ptCount val="21"/>
                <c:pt idx="0">
                  <c:v>-3.9569563455137944</c:v>
                </c:pt>
                <c:pt idx="1">
                  <c:v>-4.1785211529250903</c:v>
                </c:pt>
                <c:pt idx="2">
                  <c:v>-4.164025612178814</c:v>
                </c:pt>
                <c:pt idx="3">
                  <c:v>-4.228729078334811</c:v>
                </c:pt>
                <c:pt idx="4">
                  <c:v>-4.4978444900063286</c:v>
                </c:pt>
                <c:pt idx="5">
                  <c:v>-4.471450250951837</c:v>
                </c:pt>
                <c:pt idx="6">
                  <c:v>-4.5630524925178602</c:v>
                </c:pt>
                <c:pt idx="7">
                  <c:v>-4.5178182596903032</c:v>
                </c:pt>
                <c:pt idx="8">
                  <c:v>-4.5746118494549695</c:v>
                </c:pt>
                <c:pt idx="9">
                  <c:v>-5.313192296209392</c:v>
                </c:pt>
                <c:pt idx="10">
                  <c:v>-5.7994339559734627</c:v>
                </c:pt>
                <c:pt idx="11">
                  <c:v>-6.1254982464981182</c:v>
                </c:pt>
                <c:pt idx="12">
                  <c:v>-5.9762599506155691</c:v>
                </c:pt>
                <c:pt idx="13">
                  <c:v>-6.1359345044128037</c:v>
                </c:pt>
                <c:pt idx="14">
                  <c:v>-6.0245058218379093</c:v>
                </c:pt>
                <c:pt idx="15">
                  <c:v>-5.5211688704584994</c:v>
                </c:pt>
                <c:pt idx="16">
                  <c:v>-5.4448577797364184</c:v>
                </c:pt>
                <c:pt idx="17">
                  <c:v>-5.1311486544126996</c:v>
                </c:pt>
                <c:pt idx="18">
                  <c:v>-5.0717411793329248</c:v>
                </c:pt>
                <c:pt idx="19">
                  <c:v>-4.6977561516472672</c:v>
                </c:pt>
                <c:pt idx="20">
                  <c:v>-5.0555488412127421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E6E-4AB3-BE06-42772A3BD0E1}"/>
            </c:ext>
          </c:extLst>
        </c:ser>
        <c:ser>
          <c:idx val="1"/>
          <c:order val="1"/>
          <c:tx>
            <c:strRef>
              <c:f>'Рис Типы ВБ'!$A$55</c:f>
              <c:strCache>
                <c:ptCount val="1"/>
                <c:pt idx="0">
                  <c:v>Беларусь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'Рис Типы ВБ'!$B$53:$V$53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'Рис Типы ВБ'!$B$55:$V$55</c:f>
              <c:numCache>
                <c:formatCode>#,##0.0</c:formatCode>
                <c:ptCount val="21"/>
                <c:pt idx="0">
                  <c:v>4.7967388498301844E-2</c:v>
                </c:pt>
                <c:pt idx="1">
                  <c:v>-0.16582297260668888</c:v>
                </c:pt>
                <c:pt idx="2">
                  <c:v>-0.2839030504593989</c:v>
                </c:pt>
                <c:pt idx="3">
                  <c:v>-0.39225148249995456</c:v>
                </c:pt>
                <c:pt idx="4">
                  <c:v>-0.13003021571821982</c:v>
                </c:pt>
                <c:pt idx="5">
                  <c:v>4.8865154979967684E-2</c:v>
                </c:pt>
                <c:pt idx="6">
                  <c:v>0.18733336188428495</c:v>
                </c:pt>
                <c:pt idx="7">
                  <c:v>0.1911198740051141</c:v>
                </c:pt>
                <c:pt idx="8">
                  <c:v>0.90075601668017669</c:v>
                </c:pt>
                <c:pt idx="9">
                  <c:v>1.6448641101901487</c:v>
                </c:pt>
                <c:pt idx="10">
                  <c:v>2.2027730663568263</c:v>
                </c:pt>
                <c:pt idx="11">
                  <c:v>2.4010044686590373</c:v>
                </c:pt>
                <c:pt idx="12">
                  <c:v>2.2028140688130797</c:v>
                </c:pt>
                <c:pt idx="13">
                  <c:v>1.932952272134898</c:v>
                </c:pt>
                <c:pt idx="14">
                  <c:v>2.0225422123589603</c:v>
                </c:pt>
                <c:pt idx="15">
                  <c:v>1.4650182570075998</c:v>
                </c:pt>
                <c:pt idx="16">
                  <c:v>1.0746809649876319</c:v>
                </c:pt>
                <c:pt idx="17">
                  <c:v>1.0339109743877586</c:v>
                </c:pt>
                <c:pt idx="18">
                  <c:v>1.0983853666588033</c:v>
                </c:pt>
                <c:pt idx="19">
                  <c:v>0.93159761477214431</c:v>
                </c:pt>
                <c:pt idx="20">
                  <c:v>1.4999908920816196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E6E-4AB3-BE06-42772A3BD0E1}"/>
            </c:ext>
          </c:extLst>
        </c:ser>
        <c:ser>
          <c:idx val="2"/>
          <c:order val="2"/>
          <c:tx>
            <c:strRef>
              <c:f>'Рис Типы ВБ'!$A$56</c:f>
              <c:strCache>
                <c:ptCount val="1"/>
                <c:pt idx="0">
                  <c:v>Казахстан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'Рис Типы ВБ'!$B$53:$V$53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'Рис Типы ВБ'!$B$56:$V$56</c:f>
              <c:numCache>
                <c:formatCode>#,##0.0</c:formatCode>
                <c:ptCount val="21"/>
                <c:pt idx="0">
                  <c:v>2.270555621713509</c:v>
                </c:pt>
                <c:pt idx="1">
                  <c:v>3.0399348074252845</c:v>
                </c:pt>
                <c:pt idx="2">
                  <c:v>3.5816869128276974</c:v>
                </c:pt>
                <c:pt idx="3">
                  <c:v>3.9206325675682141</c:v>
                </c:pt>
                <c:pt idx="4">
                  <c:v>4.2384537601313035</c:v>
                </c:pt>
                <c:pt idx="5">
                  <c:v>4.6446939661118343</c:v>
                </c:pt>
                <c:pt idx="6">
                  <c:v>5.0852404828397439</c:v>
                </c:pt>
                <c:pt idx="7">
                  <c:v>5.2742452846678471</c:v>
                </c:pt>
                <c:pt idx="8">
                  <c:v>4.728074985096983</c:v>
                </c:pt>
                <c:pt idx="9">
                  <c:v>5.2491594750959685</c:v>
                </c:pt>
                <c:pt idx="10">
                  <c:v>5.6656259569598184</c:v>
                </c:pt>
                <c:pt idx="11">
                  <c:v>6.119307447825614</c:v>
                </c:pt>
                <c:pt idx="12">
                  <c:v>6.3286642334090573</c:v>
                </c:pt>
                <c:pt idx="13">
                  <c:v>6.8936048197183375</c:v>
                </c:pt>
                <c:pt idx="14">
                  <c:v>7.3114115121558427</c:v>
                </c:pt>
                <c:pt idx="15">
                  <c:v>7.4479162230935465</c:v>
                </c:pt>
                <c:pt idx="16">
                  <c:v>7.4629373320840848</c:v>
                </c:pt>
                <c:pt idx="17">
                  <c:v>7.6166781799124976</c:v>
                </c:pt>
                <c:pt idx="18">
                  <c:v>7.7574946229955266</c:v>
                </c:pt>
                <c:pt idx="19">
                  <c:v>8.0002849089448134</c:v>
                </c:pt>
                <c:pt idx="20">
                  <c:v>7.6889681906774143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9E6E-4AB3-BE06-42772A3BD0E1}"/>
            </c:ext>
          </c:extLst>
        </c:ser>
        <c:ser>
          <c:idx val="3"/>
          <c:order val="3"/>
          <c:tx>
            <c:strRef>
              <c:f>'Рис Типы ВБ'!$A$57</c:f>
              <c:strCache>
                <c:ptCount val="1"/>
                <c:pt idx="0">
                  <c:v>Кыргызстан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'Рис Типы ВБ'!$B$53:$V$53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'Рис Типы ВБ'!$B$57:$V$57</c:f>
              <c:numCache>
                <c:formatCode>#,##0.0</c:formatCode>
                <c:ptCount val="21"/>
                <c:pt idx="0">
                  <c:v>-4.9262969979331839</c:v>
                </c:pt>
                <c:pt idx="1">
                  <c:v>-5.4307734369942651</c:v>
                </c:pt>
                <c:pt idx="2">
                  <c:v>-6.0633112752180125</c:v>
                </c:pt>
                <c:pt idx="3">
                  <c:v>-6.6820149717491368</c:v>
                </c:pt>
                <c:pt idx="4">
                  <c:v>-7.4061111254429886</c:v>
                </c:pt>
                <c:pt idx="5">
                  <c:v>-8.3736009322769931</c:v>
                </c:pt>
                <c:pt idx="6">
                  <c:v>-9.4394483001948952</c:v>
                </c:pt>
                <c:pt idx="7">
                  <c:v>-10.368579747889315</c:v>
                </c:pt>
                <c:pt idx="8">
                  <c:v>-10.899930209030156</c:v>
                </c:pt>
                <c:pt idx="9">
                  <c:v>-10.154949498114842</c:v>
                </c:pt>
                <c:pt idx="10">
                  <c:v>-10.944554077386959</c:v>
                </c:pt>
                <c:pt idx="11">
                  <c:v>-11.516115687180623</c:v>
                </c:pt>
                <c:pt idx="12">
                  <c:v>-12.114596403399636</c:v>
                </c:pt>
                <c:pt idx="13">
                  <c:v>-12.195807985270594</c:v>
                </c:pt>
                <c:pt idx="14">
                  <c:v>-12.322258604445901</c:v>
                </c:pt>
                <c:pt idx="15">
                  <c:v>-12.037360318449092</c:v>
                </c:pt>
                <c:pt idx="16">
                  <c:v>-11.835543145245284</c:v>
                </c:pt>
                <c:pt idx="17">
                  <c:v>-12.199596409185467</c:v>
                </c:pt>
                <c:pt idx="18">
                  <c:v>-12.653698218699912</c:v>
                </c:pt>
                <c:pt idx="19">
                  <c:v>-13.093152836923007</c:v>
                </c:pt>
                <c:pt idx="20">
                  <c:v>-12.941613970964797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9E6E-4AB3-BE06-42772A3BD0E1}"/>
            </c:ext>
          </c:extLst>
        </c:ser>
        <c:ser>
          <c:idx val="4"/>
          <c:order val="4"/>
          <c:tx>
            <c:strRef>
              <c:f>'Рис Типы ВБ'!$A$58</c:f>
              <c:strCache>
                <c:ptCount val="1"/>
                <c:pt idx="0">
                  <c:v>Россия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'Рис Типы ВБ'!$B$53:$V$53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'Рис Типы ВБ'!$B$58:$V$58</c:f>
              <c:numCache>
                <c:formatCode>#,##0.0</c:formatCode>
                <c:ptCount val="21"/>
                <c:pt idx="0">
                  <c:v>6.5647303332351612</c:v>
                </c:pt>
                <c:pt idx="1">
                  <c:v>6.7351827551007624</c:v>
                </c:pt>
                <c:pt idx="2">
                  <c:v>6.9295530250285253</c:v>
                </c:pt>
                <c:pt idx="3">
                  <c:v>7.3823629650156875</c:v>
                </c:pt>
                <c:pt idx="4">
                  <c:v>7.7955320710362255</c:v>
                </c:pt>
                <c:pt idx="5">
                  <c:v>8.1514920621370308</c:v>
                </c:pt>
                <c:pt idx="6">
                  <c:v>8.7299269479887265</c:v>
                </c:pt>
                <c:pt idx="7">
                  <c:v>9.4210328489066537</c:v>
                </c:pt>
                <c:pt idx="8">
                  <c:v>9.8457110567079535</c:v>
                </c:pt>
                <c:pt idx="9">
                  <c:v>8.5741182090381187</c:v>
                </c:pt>
                <c:pt idx="10">
                  <c:v>8.8755890100437753</c:v>
                </c:pt>
                <c:pt idx="11">
                  <c:v>9.1213020171940915</c:v>
                </c:pt>
                <c:pt idx="12">
                  <c:v>9.559378051793054</c:v>
                </c:pt>
                <c:pt idx="13">
                  <c:v>9.5051853978301466</c:v>
                </c:pt>
                <c:pt idx="14">
                  <c:v>9.0128107017690091</c:v>
                </c:pt>
                <c:pt idx="15">
                  <c:v>8.645594708806442</c:v>
                </c:pt>
                <c:pt idx="16">
                  <c:v>8.7427826279099818</c:v>
                </c:pt>
                <c:pt idx="17">
                  <c:v>8.6801559092979019</c:v>
                </c:pt>
                <c:pt idx="18">
                  <c:v>8.8695594083785103</c:v>
                </c:pt>
                <c:pt idx="19">
                  <c:v>8.8590264648533186</c:v>
                </c:pt>
                <c:pt idx="20">
                  <c:v>8.8082037294184907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9E6E-4AB3-BE06-42772A3BD0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1595264"/>
        <c:axId val="421596352"/>
      </c:lineChart>
      <c:catAx>
        <c:axId val="42159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421596352"/>
        <c:crosses val="autoZero"/>
        <c:auto val="1"/>
        <c:lblAlgn val="ctr"/>
        <c:lblOffset val="100"/>
        <c:noMultiLvlLbl val="0"/>
      </c:catAx>
      <c:valAx>
        <c:axId val="42159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421595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"/>
          <c:y val="0.87709722222222219"/>
          <c:w val="1"/>
          <c:h val="0.122902777777777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8931605522403876"/>
          <c:y val="5.0925925925925923E-2"/>
          <c:w val="0.46404669878701676"/>
          <c:h val="0.841674686497521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9398148148147068E-3"/>
                  <c:y val="-8.4563492063492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344-4968-9CA1-0E8FBD12A74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Лист1!$N$40:$N$45</c:f>
              <c:strCache>
                <c:ptCount val="6"/>
                <c:pt idx="0">
                  <c:v>Европейский инвестиционный банк</c:v>
                </c:pt>
                <c:pt idx="1">
                  <c:v>Азиатский банк развития        </c:v>
                </c:pt>
                <c:pt idx="2">
                  <c:v>Европейский банк реконструкции и развития     </c:v>
                </c:pt>
                <c:pt idx="3">
                  <c:v>Азиатский банк инфраструктурных инвестиций</c:v>
                </c:pt>
                <c:pt idx="4">
                  <c:v>Евразийский банк развития         </c:v>
                </c:pt>
                <c:pt idx="5">
                  <c:v>Евразийский фонд стабилизации и развития</c:v>
                </c:pt>
              </c:strCache>
            </c:strRef>
          </c:cat>
          <c:val>
            <c:numRef>
              <c:f>Лист1!$O$40:$O$45</c:f>
              <c:numCache>
                <c:formatCode>#,##0.0</c:formatCode>
                <c:ptCount val="6"/>
                <c:pt idx="0">
                  <c:v>633.11118020000015</c:v>
                </c:pt>
                <c:pt idx="1">
                  <c:v>271.74099999999999</c:v>
                </c:pt>
                <c:pt idx="2">
                  <c:v>79.693578400000007</c:v>
                </c:pt>
                <c:pt idx="3">
                  <c:v>32.081580000000002</c:v>
                </c:pt>
                <c:pt idx="4">
                  <c:v>5.5996750000000004</c:v>
                </c:pt>
                <c:pt idx="5">
                  <c:v>3.91934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344-4968-9CA1-0E8FBD12A7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421598528"/>
        <c:axId val="421599072"/>
      </c:barChart>
      <c:catAx>
        <c:axId val="421598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1599072"/>
        <c:crosses val="autoZero"/>
        <c:auto val="1"/>
        <c:lblAlgn val="ctr"/>
        <c:lblOffset val="100"/>
        <c:noMultiLvlLbl val="0"/>
      </c:catAx>
      <c:valAx>
        <c:axId val="421599072"/>
        <c:scaling>
          <c:orientation val="minMax"/>
          <c:max val="63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159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8931605522403876"/>
          <c:y val="5.0925925925925923E-2"/>
          <c:w val="0.46404669878701676"/>
          <c:h val="0.841674686497521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48A5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0578703703703811E-2"/>
                  <c:y val="-8.4563492063492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307-4EC1-8A51-D20E1455346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Лист1!$Q$51:$Q$56</c:f>
              <c:strCache>
                <c:ptCount val="6"/>
                <c:pt idx="0">
                  <c:v>Европейский инвестиционный банк</c:v>
                </c:pt>
                <c:pt idx="1">
                  <c:v>Азиатский банк развития        </c:v>
                </c:pt>
                <c:pt idx="2">
                  <c:v>Европейский банк реконструкции и развития     </c:v>
                </c:pt>
                <c:pt idx="3">
                  <c:v>Азиатский банк инфраструктурных инвестиций</c:v>
                </c:pt>
                <c:pt idx="4">
                  <c:v>Евразийский банк развития         </c:v>
                </c:pt>
                <c:pt idx="5">
                  <c:v>Евразийский фонд стабилизации и развития</c:v>
                </c:pt>
              </c:strCache>
            </c:strRef>
          </c:cat>
          <c:val>
            <c:numRef>
              <c:f>Лист1!$R$51:$R$56</c:f>
              <c:numCache>
                <c:formatCode>#,##0.0</c:formatCode>
                <c:ptCount val="6"/>
                <c:pt idx="0">
                  <c:v>108.97159100000002</c:v>
                </c:pt>
                <c:pt idx="1">
                  <c:v>31.6</c:v>
                </c:pt>
                <c:pt idx="2">
                  <c:v>12.564200000000001</c:v>
                </c:pt>
                <c:pt idx="3">
                  <c:v>9.98</c:v>
                </c:pt>
                <c:pt idx="4">
                  <c:v>1.0409999999999999</c:v>
                </c:pt>
                <c:pt idx="5">
                  <c:v>0.65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307-4EC1-8A51-D20E145534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421592544"/>
        <c:axId val="422553264"/>
      </c:barChart>
      <c:catAx>
        <c:axId val="421592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2553264"/>
        <c:crosses val="autoZero"/>
        <c:auto val="1"/>
        <c:lblAlgn val="ctr"/>
        <c:lblOffset val="100"/>
        <c:noMultiLvlLbl val="0"/>
      </c:catAx>
      <c:valAx>
        <c:axId val="422553264"/>
        <c:scaling>
          <c:orientation val="minMax"/>
          <c:max val="11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1592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67267955141971"/>
          <c:y val="2.9477404975112788E-2"/>
          <c:w val="0.76818945982006437"/>
          <c:h val="0.59133839181597303"/>
        </c:manualLayout>
      </c:layout>
      <c:scatterChart>
        <c:scatterStyle val="lineMarker"/>
        <c:varyColors val="0"/>
        <c:ser>
          <c:idx val="2"/>
          <c:order val="0"/>
          <c:tx>
            <c:v>Армения</c:v>
          </c:tx>
          <c:spPr>
            <a:ln w="19050" cap="rnd">
              <a:solidFill>
                <a:schemeClr val="accent6">
                  <a:lumMod val="75000"/>
                </a:schemeClr>
              </a:solidFill>
              <a:round/>
              <a:headEnd type="oval"/>
              <a:tailEnd type="stealth" w="lg" len="lg"/>
            </a:ln>
            <a:effectLst/>
          </c:spPr>
          <c:marker>
            <c:symbol val="none"/>
          </c:marker>
          <c:xVal>
            <c:numRef>
              <c:f>GDP_g!$AS$9:$AT$9</c:f>
              <c:numCache>
                <c:formatCode>General</c:formatCode>
                <c:ptCount val="2"/>
                <c:pt idx="0">
                  <c:v>15.125736080023206</c:v>
                </c:pt>
                <c:pt idx="1">
                  <c:v>-5.3365890295565519</c:v>
                </c:pt>
              </c:numCache>
            </c:numRef>
          </c:xVal>
          <c:yVal>
            <c:numRef>
              <c:f>GDP_g!$AQ$9:$AR$9</c:f>
              <c:numCache>
                <c:formatCode>General</c:formatCode>
                <c:ptCount val="2"/>
                <c:pt idx="0">
                  <c:v>8.8510999999999989</c:v>
                </c:pt>
                <c:pt idx="1">
                  <c:v>4.1834545454545449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5B4-4548-809B-5BC59F58A263}"/>
            </c:ext>
          </c:extLst>
        </c:ser>
        <c:ser>
          <c:idx val="3"/>
          <c:order val="1"/>
          <c:tx>
            <c:v>Беларусь</c:v>
          </c:tx>
          <c:spPr>
            <a:ln w="19050" cap="rnd">
              <a:solidFill>
                <a:srgbClr val="00B050"/>
              </a:solidFill>
              <a:round/>
              <a:headEnd type="oval" w="med" len="med"/>
              <a:tailEnd type="stealth" w="lg" len="lg"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19050" cap="rnd">
                <a:solidFill>
                  <a:srgbClr val="00B050"/>
                </a:solidFill>
                <a:round/>
                <a:headEnd type="oval" w="med" len="med"/>
                <a:tailEnd type="none" w="lg" len="lg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5B4-4548-809B-5BC59F58A263}"/>
              </c:ext>
            </c:extLst>
          </c:dPt>
          <c:xVal>
            <c:numRef>
              <c:f>GDP_g!$AS$18:$AT$18</c:f>
              <c:numCache>
                <c:formatCode>General</c:formatCode>
                <c:ptCount val="2"/>
                <c:pt idx="0">
                  <c:v>16.127334707188453</c:v>
                </c:pt>
                <c:pt idx="1">
                  <c:v>0.14300819036392332</c:v>
                </c:pt>
              </c:numCache>
            </c:numRef>
          </c:xVal>
          <c:yVal>
            <c:numRef>
              <c:f>GDP_g!$AQ$18:$AR$18</c:f>
              <c:numCache>
                <c:formatCode>General</c:formatCode>
                <c:ptCount val="2"/>
                <c:pt idx="0">
                  <c:v>7.2521000000000004</c:v>
                </c:pt>
                <c:pt idx="1">
                  <c:v>1.8969090909090911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D5B4-4548-809B-5BC59F58A263}"/>
            </c:ext>
          </c:extLst>
        </c:ser>
        <c:ser>
          <c:idx val="5"/>
          <c:order val="2"/>
          <c:tx>
            <c:v>Кыргызстан</c:v>
          </c:tx>
          <c:spPr>
            <a:ln w="25400" cap="rnd">
              <a:solidFill>
                <a:srgbClr val="FF0000"/>
              </a:solidFill>
              <a:round/>
              <a:headEnd type="oval"/>
              <a:tailEnd type="stealth" w="med" len="lg"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5400" cap="rnd">
                <a:solidFill>
                  <a:srgbClr val="FF0000"/>
                </a:solidFill>
                <a:round/>
                <a:headEnd type="oval"/>
                <a:tailEnd type="none" w="med" len="me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5B4-4548-809B-5BC59F58A263}"/>
              </c:ext>
            </c:extLst>
          </c:dPt>
          <c:xVal>
            <c:numRef>
              <c:f>GDP_g!$AS$95:$AT$95</c:f>
              <c:numCache>
                <c:formatCode>General</c:formatCode>
                <c:ptCount val="2"/>
                <c:pt idx="0">
                  <c:v>10.022584503147803</c:v>
                </c:pt>
                <c:pt idx="1">
                  <c:v>6.6316436808627293</c:v>
                </c:pt>
              </c:numCache>
            </c:numRef>
          </c:xVal>
          <c:yVal>
            <c:numRef>
              <c:f>GDP_g!$AQ$95:$AR$95</c:f>
              <c:numCache>
                <c:formatCode>General</c:formatCode>
                <c:ptCount val="2"/>
                <c:pt idx="0">
                  <c:v>4.6727000000000007</c:v>
                </c:pt>
                <c:pt idx="1">
                  <c:v>3.9902727272727279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D5B4-4548-809B-5BC59F58A263}"/>
            </c:ext>
          </c:extLst>
        </c:ser>
        <c:ser>
          <c:idx val="6"/>
          <c:order val="3"/>
          <c:tx>
            <c:v>Россия</c:v>
          </c:tx>
          <c:spPr>
            <a:ln w="19050" cap="rnd">
              <a:solidFill>
                <a:srgbClr val="002060"/>
              </a:solidFill>
              <a:round/>
              <a:headEnd type="oval" w="med" len="med"/>
              <a:tailEnd type="stealth" w="lg" len="lg"/>
            </a:ln>
            <a:effectLst/>
          </c:spPr>
          <c:marker>
            <c:symbol val="none"/>
          </c:marker>
          <c:xVal>
            <c:numRef>
              <c:f>GDP_g!$AS$145:$AT$145</c:f>
              <c:numCache>
                <c:formatCode>General</c:formatCode>
                <c:ptCount val="2"/>
                <c:pt idx="0">
                  <c:v>13.450091758424023</c:v>
                </c:pt>
                <c:pt idx="1">
                  <c:v>-0.31506643047702904</c:v>
                </c:pt>
              </c:numCache>
            </c:numRef>
          </c:xVal>
          <c:yVal>
            <c:numRef>
              <c:f>GDP_g!$AQ$145:$AR$145</c:f>
              <c:numCache>
                <c:formatCode>General</c:formatCode>
                <c:ptCount val="2"/>
                <c:pt idx="0">
                  <c:v>5.4897</c:v>
                </c:pt>
                <c:pt idx="1">
                  <c:v>1.8979090909090912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D5B4-4548-809B-5BC59F58A263}"/>
            </c:ext>
          </c:extLst>
        </c:ser>
        <c:ser>
          <c:idx val="4"/>
          <c:order val="4"/>
          <c:tx>
            <c:v>Казахстан</c:v>
          </c:tx>
          <c:spPr>
            <a:ln w="19050" cap="rnd">
              <a:solidFill>
                <a:srgbClr val="00B0F0"/>
              </a:solidFill>
              <a:round/>
              <a:headEnd type="oval"/>
              <a:tailEnd type="stealth" w="lg" len="lg"/>
            </a:ln>
            <a:effectLst/>
          </c:spPr>
          <c:marker>
            <c:symbol val="none"/>
          </c:marker>
          <c:xVal>
            <c:numRef>
              <c:f>GDP_g!$AS$89:$AT$89</c:f>
              <c:numCache>
                <c:formatCode>General</c:formatCode>
                <c:ptCount val="2"/>
                <c:pt idx="0">
                  <c:v>16.330000000530511</c:v>
                </c:pt>
                <c:pt idx="1">
                  <c:v>5.5181818181889835</c:v>
                </c:pt>
              </c:numCache>
            </c:numRef>
          </c:xVal>
          <c:yVal>
            <c:numRef>
              <c:f>GDP_g!$AQ$89:$AR$89</c:f>
              <c:numCache>
                <c:formatCode>General</c:formatCode>
                <c:ptCount val="2"/>
                <c:pt idx="0">
                  <c:v>8.5800000000000018</c:v>
                </c:pt>
                <c:pt idx="1">
                  <c:v>4.237454545454546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D5B4-4548-809B-5BC59F58A263}"/>
            </c:ext>
          </c:extLst>
        </c:ser>
        <c:ser>
          <c:idx val="7"/>
          <c:order val="5"/>
          <c:tx>
            <c:v>Китай</c:v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  <a:headEnd type="oval"/>
              <a:tailEnd type="stealth" w="lg" len="lg"/>
            </a:ln>
            <a:effectLst/>
          </c:spPr>
          <c:marker>
            <c:symbol val="none"/>
          </c:marker>
          <c:xVal>
            <c:numRef>
              <c:f>GDP_g!$AS$38:$AT$38</c:f>
              <c:numCache>
                <c:formatCode>General</c:formatCode>
                <c:ptCount val="2"/>
                <c:pt idx="0">
                  <c:v>16.274408427297661</c:v>
                </c:pt>
                <c:pt idx="1">
                  <c:v>8.5747492855101672</c:v>
                </c:pt>
              </c:numCache>
            </c:numRef>
          </c:xVal>
          <c:yVal>
            <c:numRef>
              <c:f>GDP_g!$AQ$38:$AR$38</c:f>
              <c:numCache>
                <c:formatCode>General</c:formatCode>
                <c:ptCount val="2"/>
                <c:pt idx="0">
                  <c:v>10.290000000000001</c:v>
                </c:pt>
                <c:pt idx="1">
                  <c:v>7.4954545454545443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D5B4-4548-809B-5BC59F58A263}"/>
            </c:ext>
          </c:extLst>
        </c:ser>
        <c:ser>
          <c:idx val="1"/>
          <c:order val="6"/>
          <c:tx>
            <c:v>Индия</c:v>
          </c:tx>
          <c:spPr>
            <a:ln w="19050" cap="rnd">
              <a:solidFill>
                <a:srgbClr val="92D050"/>
              </a:solidFill>
              <a:round/>
              <a:headEnd type="oval"/>
              <a:tailEnd type="stealth" w="lg" len="lg"/>
            </a:ln>
            <a:effectLst/>
          </c:spPr>
          <c:marker>
            <c:symbol val="none"/>
          </c:marker>
          <c:xVal>
            <c:numRef>
              <c:f>GDP_g!$AS$79:$AT$79</c:f>
              <c:numCache>
                <c:formatCode>General</c:formatCode>
                <c:ptCount val="2"/>
                <c:pt idx="0">
                  <c:v>11.188015262945218</c:v>
                </c:pt>
                <c:pt idx="1">
                  <c:v>5.1573363489546438</c:v>
                </c:pt>
              </c:numCache>
            </c:numRef>
          </c:xVal>
          <c:yVal>
            <c:numRef>
              <c:f>GDP_g!$AQ$79:$AR$79</c:f>
              <c:numCache>
                <c:formatCode>General</c:formatCode>
                <c:ptCount val="2"/>
                <c:pt idx="0">
                  <c:v>6.9339999999999993</c:v>
                </c:pt>
                <c:pt idx="1">
                  <c:v>7.3893636363636377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D5B4-4548-809B-5BC59F58A263}"/>
            </c:ext>
          </c:extLst>
        </c:ser>
        <c:ser>
          <c:idx val="8"/>
          <c:order val="7"/>
          <c:tx>
            <c:v>США</c:v>
          </c:tx>
          <c:spPr>
            <a:ln w="25400" cap="rnd">
              <a:solidFill>
                <a:schemeClr val="bg1">
                  <a:lumMod val="75000"/>
                </a:schemeClr>
              </a:solidFill>
              <a:round/>
              <a:headEnd type="oval"/>
              <a:tailEnd type="stealth" w="lg" len="lg"/>
            </a:ln>
            <a:effectLst/>
          </c:spPr>
          <c:marker>
            <c:symbol val="none"/>
          </c:marker>
          <c:xVal>
            <c:numRef>
              <c:f>GDP_g!$AS$188:$AT$188</c:f>
              <c:numCache>
                <c:formatCode>General</c:formatCode>
                <c:ptCount val="2"/>
                <c:pt idx="0">
                  <c:v>-0.12283305210266829</c:v>
                </c:pt>
                <c:pt idx="1">
                  <c:v>2.7402602932663451</c:v>
                </c:pt>
              </c:numCache>
            </c:numRef>
          </c:xVal>
          <c:yVal>
            <c:numRef>
              <c:f>GDP_g!$AQ$188:$AR$188</c:f>
              <c:numCache>
                <c:formatCode>General</c:formatCode>
                <c:ptCount val="2"/>
                <c:pt idx="0">
                  <c:v>1.9097999999999999</c:v>
                </c:pt>
                <c:pt idx="1">
                  <c:v>2.2165454545454542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D5B4-4548-809B-5BC59F58A263}"/>
            </c:ext>
          </c:extLst>
        </c:ser>
        <c:ser>
          <c:idx val="0"/>
          <c:order val="8"/>
          <c:tx>
            <c:v>Германия</c:v>
          </c:tx>
          <c:spPr>
            <a:ln w="19050" cap="rnd">
              <a:solidFill>
                <a:schemeClr val="tx1"/>
              </a:solidFill>
              <a:round/>
              <a:headEnd type="oval"/>
              <a:tailEnd type="stealth" w="lg" len="lg"/>
            </a:ln>
            <a:effectLst/>
          </c:spPr>
          <c:marker>
            <c:symbol val="none"/>
          </c:marker>
          <c:xVal>
            <c:numRef>
              <c:f>GDP_g!$AS$66:$AT$66</c:f>
              <c:numCache>
                <c:formatCode>General</c:formatCode>
                <c:ptCount val="2"/>
                <c:pt idx="0">
                  <c:v>-1.2365694199425135</c:v>
                </c:pt>
                <c:pt idx="1">
                  <c:v>0.5226913894628632</c:v>
                </c:pt>
              </c:numCache>
            </c:numRef>
          </c:xVal>
          <c:yVal>
            <c:numRef>
              <c:f>GDP_g!$AQ$66:$AR$66</c:f>
              <c:numCache>
                <c:formatCode>General</c:formatCode>
                <c:ptCount val="2"/>
                <c:pt idx="0">
                  <c:v>0.8409000000000002</c:v>
                </c:pt>
                <c:pt idx="1">
                  <c:v>1.8974545454545462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D5B4-4548-809B-5BC59F58A2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9256976"/>
        <c:axId val="379257520"/>
      </c:scatterChart>
      <c:valAx>
        <c:axId val="379256976"/>
        <c:scaling>
          <c:orientation val="minMax"/>
          <c:max val="18"/>
          <c:min val="-6"/>
        </c:scaling>
        <c:delete val="0"/>
        <c:axPos val="b"/>
        <c:majorGridlines>
          <c:spPr>
            <a:ln w="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900"/>
                  <a:t>Валовое накопление капитала в постоянных ценах, средние темпы прироста, %</a:t>
                </a:r>
              </a:p>
            </c:rich>
          </c:tx>
          <c:layout>
            <c:manualLayout>
              <c:xMode val="edge"/>
              <c:yMode val="edge"/>
              <c:x val="0.15650658832681005"/>
              <c:y val="0.690449760445130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9257520"/>
        <c:crosses val="autoZero"/>
        <c:crossBetween val="midCat"/>
        <c:majorUnit val="2"/>
      </c:valAx>
      <c:valAx>
        <c:axId val="379257520"/>
        <c:scaling>
          <c:orientation val="minMax"/>
          <c:max val="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900" b="0" i="0" baseline="0">
                    <a:effectLst/>
                  </a:rPr>
                  <a:t>ВВП в постоянных ценах, средние темпы прироста, %</a:t>
                </a:r>
                <a:endParaRPr lang="ru-RU" sz="900">
                  <a:effectLst/>
                </a:endParaRPr>
              </a:p>
            </c:rich>
          </c:tx>
          <c:layout>
            <c:manualLayout>
              <c:xMode val="edge"/>
              <c:yMode val="edge"/>
              <c:x val="9.1948116875902684E-3"/>
              <c:y val="8.558450635445785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92569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2155964705145879"/>
          <c:w val="0.99880157231023581"/>
          <c:h val="0.178440352948541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987887970005009"/>
          <c:y val="4.9927022599978332E-2"/>
          <c:w val="0.85111400631820311"/>
          <c:h val="0.6541745834693618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Лист1!$C$17</c:f>
              <c:strCache>
                <c:ptCount val="1"/>
                <c:pt idx="0">
                  <c:v>Армения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Лист1!$D$16:$N$16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Лист1!$D$17:$N$17</c:f>
              <c:numCache>
                <c:formatCode>#,##0.0</c:formatCode>
                <c:ptCount val="11"/>
                <c:pt idx="0">
                  <c:v>100</c:v>
                </c:pt>
                <c:pt idx="1">
                  <c:v>88.3</c:v>
                </c:pt>
                <c:pt idx="2">
                  <c:v>86.622299999999996</c:v>
                </c:pt>
                <c:pt idx="3">
                  <c:v>80.558739000000003</c:v>
                </c:pt>
                <c:pt idx="4">
                  <c:v>78.786446741999995</c:v>
                </c:pt>
                <c:pt idx="5">
                  <c:v>80.75610791055</c:v>
                </c:pt>
                <c:pt idx="6">
                  <c:v>71.549911608747294</c:v>
                </c:pt>
                <c:pt idx="7">
                  <c:v>78.490253034795785</c:v>
                </c:pt>
                <c:pt idx="8">
                  <c:v>82.257785180465987</c:v>
                </c:pt>
                <c:pt idx="9">
                  <c:v>85.877127728406506</c:v>
                </c:pt>
                <c:pt idx="10">
                  <c:v>78.49169474376356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Лист1!$C$18</c:f>
              <c:strCache>
                <c:ptCount val="1"/>
                <c:pt idx="0">
                  <c:v>Беларусь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cat>
            <c:numRef>
              <c:f>Лист1!$D$16:$N$16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Лист1!$D$18:$N$18</c:f>
              <c:numCache>
                <c:formatCode>#,##0.0</c:formatCode>
                <c:ptCount val="11"/>
                <c:pt idx="0">
                  <c:v>100</c:v>
                </c:pt>
                <c:pt idx="1">
                  <c:v>113.7</c:v>
                </c:pt>
                <c:pt idx="2">
                  <c:v>100.73819999999999</c:v>
                </c:pt>
                <c:pt idx="3">
                  <c:v>109.804638</c:v>
                </c:pt>
                <c:pt idx="4">
                  <c:v>103.545773634</c:v>
                </c:pt>
                <c:pt idx="5">
                  <c:v>87.496178720730001</c:v>
                </c:pt>
                <c:pt idx="6">
                  <c:v>74.809232806224159</c:v>
                </c:pt>
                <c:pt idx="7">
                  <c:v>78.923740610566497</c:v>
                </c:pt>
                <c:pt idx="8">
                  <c:v>82.396385197431428</c:v>
                </c:pt>
                <c:pt idx="9">
                  <c:v>87.504961079672171</c:v>
                </c:pt>
                <c:pt idx="10">
                  <c:v>81.467118765174789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Лист1!$C$19</c:f>
              <c:strCache>
                <c:ptCount val="1"/>
                <c:pt idx="0">
                  <c:v>Казахстан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numRef>
              <c:f>Лист1!$D$16:$N$16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Лист1!$D$19:$N$19</c:f>
              <c:numCache>
                <c:formatCode>#,##0.0</c:formatCode>
                <c:ptCount val="11"/>
                <c:pt idx="0">
                  <c:v>100</c:v>
                </c:pt>
                <c:pt idx="1">
                  <c:v>103.4</c:v>
                </c:pt>
                <c:pt idx="2">
                  <c:v>113.63660000000002</c:v>
                </c:pt>
                <c:pt idx="3">
                  <c:v>119.88661300000001</c:v>
                </c:pt>
                <c:pt idx="4">
                  <c:v>125.16162397200002</c:v>
                </c:pt>
                <c:pt idx="5">
                  <c:v>130.41841217882401</c:v>
                </c:pt>
                <c:pt idx="6">
                  <c:v>134.33096454418873</c:v>
                </c:pt>
                <c:pt idx="7">
                  <c:v>140.37585794867721</c:v>
                </c:pt>
                <c:pt idx="8">
                  <c:v>147.9561542779058</c:v>
                </c:pt>
                <c:pt idx="9">
                  <c:v>168.3741035682568</c:v>
                </c:pt>
                <c:pt idx="10">
                  <c:v>167.86898125755204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Лист1!$C$20</c:f>
              <c:strCache>
                <c:ptCount val="1"/>
                <c:pt idx="0">
                  <c:v>Кыргызстан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Лист1!$D$16:$N$16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Лист1!$D$20:$N$20</c:f>
              <c:numCache>
                <c:formatCode>#,##0.0</c:formatCode>
                <c:ptCount val="11"/>
                <c:pt idx="0">
                  <c:v>100</c:v>
                </c:pt>
                <c:pt idx="1">
                  <c:v>95.6</c:v>
                </c:pt>
                <c:pt idx="2">
                  <c:v>130.7808</c:v>
                </c:pt>
                <c:pt idx="3">
                  <c:v>132.21938879999999</c:v>
                </c:pt>
                <c:pt idx="4">
                  <c:v>155.35778184</c:v>
                </c:pt>
                <c:pt idx="5">
                  <c:v>161.26137754991998</c:v>
                </c:pt>
                <c:pt idx="6">
                  <c:v>174.00102637636365</c:v>
                </c:pt>
                <c:pt idx="7">
                  <c:v>190.00912080298912</c:v>
                </c:pt>
                <c:pt idx="8">
                  <c:v>203.30975925919836</c:v>
                </c:pt>
                <c:pt idx="9">
                  <c:v>217.54144240734226</c:v>
                </c:pt>
                <c:pt idx="10">
                  <c:v>166.85428632643149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Лист1!$C$21</c:f>
              <c:strCache>
                <c:ptCount val="1"/>
                <c:pt idx="0">
                  <c:v>Россия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Лист1!$D$16:$N$16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Лист1!$D$21:$N$21</c:f>
              <c:numCache>
                <c:formatCode>#,##0.0</c:formatCode>
                <c:ptCount val="11"/>
                <c:pt idx="0">
                  <c:v>100</c:v>
                </c:pt>
                <c:pt idx="1">
                  <c:v>109.1</c:v>
                </c:pt>
                <c:pt idx="2">
                  <c:v>115.8642</c:v>
                </c:pt>
                <c:pt idx="3">
                  <c:v>118.06561980000001</c:v>
                </c:pt>
                <c:pt idx="4">
                  <c:v>115.58624178420001</c:v>
                </c:pt>
                <c:pt idx="5">
                  <c:v>103.33410015507481</c:v>
                </c:pt>
                <c:pt idx="6">
                  <c:v>104.67744345709077</c:v>
                </c:pt>
                <c:pt idx="7">
                  <c:v>109.59728329957404</c:v>
                </c:pt>
                <c:pt idx="8">
                  <c:v>110.25486699937147</c:v>
                </c:pt>
                <c:pt idx="9">
                  <c:v>111.90869000436206</c:v>
                </c:pt>
                <c:pt idx="10">
                  <c:v>107.09661633417448</c:v>
                </c:pt>
              </c:numCache>
            </c:numRef>
          </c:val>
          <c:smooth val="1"/>
        </c:ser>
        <c:ser>
          <c:idx val="7"/>
          <c:order val="5"/>
          <c:tx>
            <c:strRef>
              <c:f>Лист1!$C$24</c:f>
              <c:strCache>
                <c:ptCount val="1"/>
                <c:pt idx="0">
                  <c:v>ЕАЭС</c:v>
                </c:pt>
              </c:strCache>
            </c:strRef>
          </c:tx>
          <c:spPr>
            <a:ln w="34925">
              <a:solidFill>
                <a:schemeClr val="bg2">
                  <a:lumMod val="50000"/>
                </a:schemeClr>
              </a:solidFill>
              <a:prstDash val="sysDot"/>
            </a:ln>
          </c:spPr>
          <c:marker>
            <c:symbol val="none"/>
          </c:marker>
          <c:cat>
            <c:numRef>
              <c:f>Лист1!$D$16:$N$16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Лист1!$D$24:$N$24</c:f>
              <c:numCache>
                <c:formatCode>#,##0.0</c:formatCode>
                <c:ptCount val="11"/>
                <c:pt idx="0">
                  <c:v>100</c:v>
                </c:pt>
                <c:pt idx="1">
                  <c:v>110.4</c:v>
                </c:pt>
                <c:pt idx="2">
                  <c:v>116.9136</c:v>
                </c:pt>
                <c:pt idx="3">
                  <c:v>118.90113119999999</c:v>
                </c:pt>
                <c:pt idx="4">
                  <c:v>117.5932187568</c:v>
                </c:pt>
                <c:pt idx="5">
                  <c:v>107.36260872495839</c:v>
                </c:pt>
                <c:pt idx="6">
                  <c:v>106.71843307260865</c:v>
                </c:pt>
                <c:pt idx="7">
                  <c:v>111.94821428381223</c:v>
                </c:pt>
                <c:pt idx="8">
                  <c:v>119.33679642654384</c:v>
                </c:pt>
                <c:pt idx="9">
                  <c:v>122.79756352291362</c:v>
                </c:pt>
                <c:pt idx="10">
                  <c:v>120.46440981597826</c:v>
                </c:pt>
              </c:numCache>
            </c:numRef>
          </c:val>
          <c:smooth val="0"/>
        </c:ser>
        <c:ser>
          <c:idx val="5"/>
          <c:order val="6"/>
          <c:tx>
            <c:strRef>
              <c:f>Лист1!$C$22</c:f>
              <c:strCache>
                <c:ptCount val="1"/>
                <c:pt idx="0">
                  <c:v>Китай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Лист1!$D$16:$N$16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Лист1!$D$22:$N$22</c:f>
              <c:numCache>
                <c:formatCode>#,##0.0</c:formatCode>
                <c:ptCount val="11"/>
                <c:pt idx="0">
                  <c:v>100</c:v>
                </c:pt>
                <c:pt idx="1">
                  <c:v>108.82693837219347</c:v>
                </c:pt>
                <c:pt idx="2">
                  <c:v>116.99191926259162</c:v>
                </c:pt>
                <c:pt idx="3">
                  <c:v>127.95269823408807</c:v>
                </c:pt>
                <c:pt idx="4">
                  <c:v>137.51457293915047</c:v>
                </c:pt>
                <c:pt idx="5">
                  <c:v>142.41044412918242</c:v>
                </c:pt>
                <c:pt idx="6">
                  <c:v>152.71992048995872</c:v>
                </c:pt>
                <c:pt idx="7">
                  <c:v>162.37786625105801</c:v>
                </c:pt>
                <c:pt idx="8">
                  <c:v>173.35326240321493</c:v>
                </c:pt>
                <c:pt idx="9">
                  <c:v>180.2621503694472</c:v>
                </c:pt>
                <c:pt idx="10">
                  <c:v>189.47579483424815</c:v>
                </c:pt>
              </c:numCache>
            </c:numRef>
          </c:val>
          <c:smooth val="1"/>
        </c:ser>
        <c:ser>
          <c:idx val="6"/>
          <c:order val="7"/>
          <c:tx>
            <c:strRef>
              <c:f>Лист1!$C$23</c:f>
              <c:strCache>
                <c:ptCount val="1"/>
                <c:pt idx="0">
                  <c:v>Мир</c:v>
                </c:pt>
              </c:strCache>
            </c:strRef>
          </c:tx>
          <c:spPr>
            <a:ln>
              <a:solidFill>
                <a:sysClr val="windowText" lastClr="000000"/>
              </a:solidFill>
              <a:prstDash val="sysDash"/>
            </a:ln>
          </c:spPr>
          <c:marker>
            <c:symbol val="none"/>
          </c:marker>
          <c:cat>
            <c:numRef>
              <c:f>Лист1!$D$16:$N$16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Лист1!$D$23:$N$23</c:f>
              <c:numCache>
                <c:formatCode>#,##0.0</c:formatCode>
                <c:ptCount val="11"/>
                <c:pt idx="0">
                  <c:v>100</c:v>
                </c:pt>
                <c:pt idx="1">
                  <c:v>105.67813994539814</c:v>
                </c:pt>
                <c:pt idx="2">
                  <c:v>108.71578241660958</c:v>
                </c:pt>
                <c:pt idx="3">
                  <c:v>112.60891573407642</c:v>
                </c:pt>
                <c:pt idx="4">
                  <c:v>117.42301659803942</c:v>
                </c:pt>
                <c:pt idx="5">
                  <c:v>120.98571492908087</c:v>
                </c:pt>
                <c:pt idx="6">
                  <c:v>123.46403451790027</c:v>
                </c:pt>
                <c:pt idx="7">
                  <c:v>129.65756491571932</c:v>
                </c:pt>
                <c:pt idx="8">
                  <c:v>135.0831161585233</c:v>
                </c:pt>
                <c:pt idx="9">
                  <c:v>138.24300163369929</c:v>
                </c:pt>
                <c:pt idx="10">
                  <c:v>133.21127561237313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9262416"/>
        <c:axId val="379263504"/>
      </c:lineChart>
      <c:catAx>
        <c:axId val="379262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79263504"/>
        <c:crosses val="autoZero"/>
        <c:auto val="1"/>
        <c:lblAlgn val="ctr"/>
        <c:lblOffset val="100"/>
        <c:noMultiLvlLbl val="0"/>
      </c:catAx>
      <c:valAx>
        <c:axId val="379263504"/>
        <c:scaling>
          <c:orientation val="minMax"/>
          <c:min val="7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3792624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6414266160867876E-3"/>
          <c:y val="0.81225970748136955"/>
          <c:w val="0.99735857338391309"/>
          <c:h val="0.16075883748878428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604001519946419E-2"/>
          <c:y val="4.3806110240159644E-2"/>
          <c:w val="0.88423907593721796"/>
          <c:h val="0.7053697621042573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Беларусь</c:v>
                </c:pt>
              </c:strCache>
            </c:strRef>
          </c:tx>
          <c:spPr>
            <a:ln w="22225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Лист1!$B$1:$T$1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Лист1!$B$2:$T$2</c:f>
              <c:numCache>
                <c:formatCode>General</c:formatCode>
                <c:ptCount val="19"/>
                <c:pt idx="4" formatCode="0.00">
                  <c:v>72.420117205668035</c:v>
                </c:pt>
                <c:pt idx="5" formatCode="0.00">
                  <c:v>75.127892669657939</c:v>
                </c:pt>
                <c:pt idx="6" formatCode="0.00">
                  <c:v>77.25215698361329</c:v>
                </c:pt>
                <c:pt idx="7" formatCode="0.00">
                  <c:v>79.265548624295576</c:v>
                </c:pt>
                <c:pt idx="8" formatCode="0.00">
                  <c:v>78.153652202142624</c:v>
                </c:pt>
                <c:pt idx="9" formatCode="0.00">
                  <c:v>79.543888399729269</c:v>
                </c:pt>
                <c:pt idx="10" formatCode="0.00">
                  <c:v>79.459024436547097</c:v>
                </c:pt>
                <c:pt idx="11" formatCode="0.00">
                  <c:v>79.783270294319195</c:v>
                </c:pt>
                <c:pt idx="12" formatCode="0.00">
                  <c:v>78.548529418320797</c:v>
                </c:pt>
                <c:pt idx="13" formatCode="0.00">
                  <c:v>74.426020187992293</c:v>
                </c:pt>
                <c:pt idx="14">
                  <c:v>70.900000000000006</c:v>
                </c:pt>
                <c:pt idx="15">
                  <c:v>70.2</c:v>
                </c:pt>
                <c:pt idx="16">
                  <c:v>72.7</c:v>
                </c:pt>
                <c:pt idx="17" formatCode="0.00">
                  <c:v>72.756521739130406</c:v>
                </c:pt>
                <c:pt idx="18" formatCode="0.00">
                  <c:v>71.955317375124707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399-FD4D-A55D-B11B5C48DDEC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Казахстан</c:v>
                </c:pt>
              </c:strCache>
            </c:strRef>
          </c:tx>
          <c:spPr>
            <a:ln w="22225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Лист1!$B$1:$T$1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Лист1!$B$3:$T$3</c:f>
              <c:numCache>
                <c:formatCode>0.00</c:formatCode>
                <c:ptCount val="19"/>
                <c:pt idx="0">
                  <c:v>68.832729312516236</c:v>
                </c:pt>
                <c:pt idx="1">
                  <c:v>71.410669068837223</c:v>
                </c:pt>
                <c:pt idx="2">
                  <c:v>71.594890759081181</c:v>
                </c:pt>
                <c:pt idx="3">
                  <c:v>73.293089236408605</c:v>
                </c:pt>
                <c:pt idx="4">
                  <c:v>68.957889197908074</c:v>
                </c:pt>
                <c:pt idx="5">
                  <c:v>68.042533770276066</c:v>
                </c:pt>
                <c:pt idx="6">
                  <c:v>66.32042874890378</c:v>
                </c:pt>
                <c:pt idx="7">
                  <c:v>64.807166638322315</c:v>
                </c:pt>
                <c:pt idx="8">
                  <c:v>64.744786205556622</c:v>
                </c:pt>
                <c:pt idx="9">
                  <c:v>68.683491936179166</c:v>
                </c:pt>
                <c:pt idx="10">
                  <c:v>66.651532851691599</c:v>
                </c:pt>
                <c:pt idx="11">
                  <c:v>65.350433398928828</c:v>
                </c:pt>
                <c:pt idx="12">
                  <c:v>72.515802129158203</c:v>
                </c:pt>
                <c:pt idx="13">
                  <c:v>70.375944344568239</c:v>
                </c:pt>
                <c:pt idx="14" formatCode="General">
                  <c:v>72.010000000000005</c:v>
                </c:pt>
                <c:pt idx="15" formatCode="General">
                  <c:v>68.8</c:v>
                </c:pt>
                <c:pt idx="16" formatCode="General">
                  <c:v>71.92</c:v>
                </c:pt>
                <c:pt idx="17" formatCode="General">
                  <c:v>72.040000000000006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399-FD4D-A55D-B11B5C48DDEC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Кыргызстан</c:v>
                </c:pt>
              </c:strCache>
            </c:strRef>
          </c:tx>
          <c:spPr>
            <a:ln w="2222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Лист1!$B$1:$T$1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Лист1!$B$4:$T$4</c:f>
              <c:numCache>
                <c:formatCode>General</c:formatCode>
                <c:ptCount val="19"/>
                <c:pt idx="13" formatCode="0.00">
                  <c:v>49.797482114837763</c:v>
                </c:pt>
                <c:pt idx="14" formatCode="0.00">
                  <c:v>51.09051008113633</c:v>
                </c:pt>
                <c:pt idx="15" formatCode="0.00">
                  <c:v>56.084236392821239</c:v>
                </c:pt>
                <c:pt idx="16" formatCode="0.00">
                  <c:v>54.589916842181403</c:v>
                </c:pt>
                <c:pt idx="17" formatCode="0.00">
                  <c:v>55.948839687610885</c:v>
                </c:pt>
                <c:pt idx="18" formatCode="0.00">
                  <c:v>54.640664560887373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399-FD4D-A55D-B11B5C48DDEC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Россия</c:v>
                </c:pt>
              </c:strCache>
            </c:strRef>
          </c:tx>
          <c:spPr>
            <a:ln w="22225">
              <a:solidFill>
                <a:srgbClr val="002060"/>
              </a:solidFill>
            </a:ln>
          </c:spPr>
          <c:marker>
            <c:symbol val="none"/>
          </c:marker>
          <c:cat>
            <c:numRef>
              <c:f>Лист1!$B$1:$T$1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Лист1!$B$5:$T$5</c:f>
              <c:numCache>
                <c:formatCode>General</c:formatCode>
                <c:ptCount val="19"/>
                <c:pt idx="5" formatCode="0.00">
                  <c:v>63</c:v>
                </c:pt>
                <c:pt idx="6" formatCode="0.00">
                  <c:v>67</c:v>
                </c:pt>
                <c:pt idx="7" formatCode="0.00">
                  <c:v>67.5</c:v>
                </c:pt>
                <c:pt idx="8" formatCode="0.00">
                  <c:v>57.25</c:v>
                </c:pt>
                <c:pt idx="9" formatCode="0.00">
                  <c:v>58.5</c:v>
                </c:pt>
                <c:pt idx="10" formatCode="0.00">
                  <c:v>61.75</c:v>
                </c:pt>
                <c:pt idx="11" formatCode="0.00">
                  <c:v>61.75</c:v>
                </c:pt>
                <c:pt idx="12" formatCode="0.00">
                  <c:v>63.75</c:v>
                </c:pt>
                <c:pt idx="13" formatCode="0.00">
                  <c:v>63.5</c:v>
                </c:pt>
                <c:pt idx="14">
                  <c:v>64.75</c:v>
                </c:pt>
                <c:pt idx="15">
                  <c:v>60.75</c:v>
                </c:pt>
                <c:pt idx="16">
                  <c:v>62.75</c:v>
                </c:pt>
                <c:pt idx="17">
                  <c:v>59.25</c:v>
                </c:pt>
                <c:pt idx="18" formatCode="0.00">
                  <c:v>61.666666666666664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399-FD4D-A55D-B11B5C48DD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9248272"/>
        <c:axId val="379248816"/>
      </c:lineChart>
      <c:catAx>
        <c:axId val="37924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79248816"/>
        <c:crosses val="autoZero"/>
        <c:auto val="1"/>
        <c:lblAlgn val="ctr"/>
        <c:lblOffset val="100"/>
        <c:tickLblSkip val="3"/>
        <c:tickMarkSkip val="2"/>
        <c:noMultiLvlLbl val="0"/>
      </c:catAx>
      <c:valAx>
        <c:axId val="379248816"/>
        <c:scaling>
          <c:orientation val="minMax"/>
          <c:max val="90"/>
          <c:min val="4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3792482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9030145757678848"/>
          <c:w val="0.99947806181761512"/>
          <c:h val="9.6985424232115217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58004474598605"/>
          <c:y val="6.0816065882767577E-2"/>
          <c:w val="0.7076457500890706"/>
          <c:h val="0.5584424830983566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Прогноз национальных органов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806493722919621E-2"/>
                  <c:y val="-6.53226065092174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B654489-BC6F-4D5C-B698-8FA58546C181}" type="YVALUE">
                      <a:rPr lang="en-US" smtClean="0">
                        <a:solidFill>
                          <a:schemeClr val="accent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[ЗНАЧЕНИЕ Y]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095431925188386"/>
                      <c:h val="8.2106066631601887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"/>
                  <c:y val="-5.24047157829919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54B4A9E-0B6A-4DF7-8296-FBBAEC52B74A}" type="YVALUE">
                      <a:rPr lang="en-US" smtClean="0">
                        <a:solidFill>
                          <a:schemeClr val="accent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[ЗНАЧЕНИЕ Y]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1.8245099203536772E-2"/>
                  <c:y val="-6.42523321197020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0408498672560729E-3"/>
                  <c:y val="-6.62146733204192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1694447743354077E-2"/>
                  <c:y val="-7.2435800574687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</c:v>
                </c:pt>
                <c:pt idx="1">
                  <c:v>Кыргызстан</c:v>
                </c:pt>
                <c:pt idx="2">
                  <c:v>Казахстан</c:v>
                </c:pt>
                <c:pt idx="3">
                  <c:v>Беларусь</c:v>
                </c:pt>
                <c:pt idx="4">
                  <c:v>Армения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3.5</c:v>
                </c:pt>
                <c:pt idx="3">
                  <c:v>1.8</c:v>
                </c:pt>
                <c:pt idx="4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Потенциал дополнительного роста за счет повышения производительности труда, загрузки производственных мощностей, НТП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3964229070333181"/>
                  <c:y val="-5.228921783976360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7911731072026468"/>
                  <c:y val="5.228921783976264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6700993950863685"/>
                  <c:y val="-5.228921783976408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156580303337943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5666721896800739"/>
                  <c:y val="-1.045784356795273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</c:v>
                </c:pt>
                <c:pt idx="1">
                  <c:v>Кыргызстан</c:v>
                </c:pt>
                <c:pt idx="2">
                  <c:v>Казахстан</c:v>
                </c:pt>
                <c:pt idx="3">
                  <c:v>Беларусь</c:v>
                </c:pt>
                <c:pt idx="4">
                  <c:v>Армения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2.6</c:v>
                </c:pt>
                <c:pt idx="1">
                  <c:v>2.7</c:v>
                </c:pt>
                <c:pt idx="2">
                  <c:v>2.5999999999999996</c:v>
                </c:pt>
                <c:pt idx="3">
                  <c:v>0.5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379253168"/>
        <c:axId val="379255888"/>
      </c:barChart>
      <c:catAx>
        <c:axId val="379253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9255888"/>
        <c:crosses val="autoZero"/>
        <c:auto val="1"/>
        <c:lblAlgn val="ctr"/>
        <c:lblOffset val="100"/>
        <c:noMultiLvlLbl val="0"/>
      </c:catAx>
      <c:valAx>
        <c:axId val="379255888"/>
        <c:scaling>
          <c:orientation val="minMax"/>
          <c:max val="9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925316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70942771741222055"/>
          <c:w val="1"/>
          <c:h val="0.286499211042834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5"/>
          <c:order val="0"/>
          <c:tx>
            <c:strRef>
              <c:f>Лист1!$A$6</c:f>
              <c:strCache>
                <c:ptCount val="1"/>
                <c:pt idx="0">
                  <c:v>Армения</c:v>
                </c:pt>
              </c:strCache>
            </c:strRef>
          </c:tx>
          <c:spPr>
            <a:ln w="28575" cap="rnd">
              <a:solidFill>
                <a:srgbClr val="9933FF"/>
              </a:solidFill>
              <a:round/>
            </a:ln>
            <a:effectLst/>
          </c:spPr>
          <c:marker>
            <c:symbol val="none"/>
          </c:marker>
          <c:cat>
            <c:numRef>
              <c:f>Лист1!$B$3:$F$3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Лист1!$B$6:$F$6</c:f>
              <c:numCache>
                <c:formatCode>General</c:formatCode>
                <c:ptCount val="5"/>
                <c:pt idx="0">
                  <c:v>7.5</c:v>
                </c:pt>
                <c:pt idx="1">
                  <c:v>-7.4</c:v>
                </c:pt>
                <c:pt idx="2">
                  <c:v>4.0999999999999996</c:v>
                </c:pt>
                <c:pt idx="3" formatCode="0.0">
                  <c:v>4.7</c:v>
                </c:pt>
                <c:pt idx="4" formatCode="0.0">
                  <c:v>4.3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Лист1!$A$7</c:f>
              <c:strCache>
                <c:ptCount val="1"/>
                <c:pt idx="0">
                  <c:v>Беларусь</c:v>
                </c:pt>
              </c:strCache>
            </c:strRef>
          </c:tx>
          <c:spPr>
            <a:ln w="28575" cap="rnd">
              <a:solidFill>
                <a:srgbClr val="009900"/>
              </a:solidFill>
              <a:round/>
            </a:ln>
            <a:effectLst/>
          </c:spPr>
          <c:marker>
            <c:symbol val="none"/>
          </c:marker>
          <c:cat>
            <c:numRef>
              <c:f>Лист1!$B$3:$F$3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Лист1!$B$7:$F$7</c:f>
              <c:numCache>
                <c:formatCode>0.0</c:formatCode>
                <c:ptCount val="5"/>
                <c:pt idx="0">
                  <c:v>1.2</c:v>
                </c:pt>
                <c:pt idx="1">
                  <c:v>-0.7</c:v>
                </c:pt>
                <c:pt idx="2">
                  <c:v>2.2999999999999998</c:v>
                </c:pt>
                <c:pt idx="3">
                  <c:v>1</c:v>
                </c:pt>
                <c:pt idx="4">
                  <c:v>1.5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Лист1!$A$8</c:f>
              <c:strCache>
                <c:ptCount val="1"/>
                <c:pt idx="0">
                  <c:v>Казахстан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Лист1!$B$3:$F$3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Лист1!$B$8:$F$8</c:f>
              <c:numCache>
                <c:formatCode>0.0</c:formatCode>
                <c:ptCount val="5"/>
                <c:pt idx="0">
                  <c:v>4.4000000000000004</c:v>
                </c:pt>
                <c:pt idx="1">
                  <c:v>-2.5</c:v>
                </c:pt>
                <c:pt idx="2">
                  <c:v>4</c:v>
                </c:pt>
                <c:pt idx="3">
                  <c:v>5.3</c:v>
                </c:pt>
                <c:pt idx="4">
                  <c:v>4.2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Лист1!$A$9</c:f>
              <c:strCache>
                <c:ptCount val="1"/>
                <c:pt idx="0">
                  <c:v>Кыргызстан</c:v>
                </c:pt>
              </c:strCache>
            </c:strRef>
          </c:tx>
          <c:spPr>
            <a:ln w="28575" cap="rnd">
              <a:solidFill>
                <a:srgbClr val="FF9933"/>
              </a:solidFill>
              <a:round/>
            </a:ln>
            <a:effectLst/>
          </c:spPr>
          <c:marker>
            <c:symbol val="none"/>
          </c:marker>
          <c:cat>
            <c:numRef>
              <c:f>Лист1!$B$3:$F$3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Лист1!$B$9:$F$9</c:f>
              <c:numCache>
                <c:formatCode>General</c:formatCode>
                <c:ptCount val="5"/>
                <c:pt idx="0">
                  <c:v>4.5999999999999996</c:v>
                </c:pt>
                <c:pt idx="1">
                  <c:v>-8.4</c:v>
                </c:pt>
                <c:pt idx="2">
                  <c:v>3.5</c:v>
                </c:pt>
                <c:pt idx="3" formatCode="0.0">
                  <c:v>5.0999999999999996</c:v>
                </c:pt>
                <c:pt idx="4" formatCode="0.0">
                  <c:v>3</c:v>
                </c:pt>
              </c:numCache>
            </c:numRef>
          </c:val>
          <c:smooth val="0"/>
        </c:ser>
        <c:ser>
          <c:idx val="3"/>
          <c:order val="4"/>
          <c:tx>
            <c:strRef>
              <c:f>Лист1!$A$10</c:f>
              <c:strCache>
                <c:ptCount val="1"/>
                <c:pt idx="0">
                  <c:v>Россия</c:v>
                </c:pt>
              </c:strCache>
            </c:strRef>
          </c:tx>
          <c:spPr>
            <a:ln w="28575" cap="rnd">
              <a:solidFill>
                <a:srgbClr val="0066CC"/>
              </a:solidFill>
              <a:round/>
            </a:ln>
            <a:effectLst/>
          </c:spPr>
          <c:marker>
            <c:symbol val="none"/>
          </c:marker>
          <c:cat>
            <c:numRef>
              <c:f>Лист1!$B$3:$F$3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Лист1!$B$10:$F$10</c:f>
              <c:numCache>
                <c:formatCode>General</c:formatCode>
                <c:ptCount val="5"/>
                <c:pt idx="0">
                  <c:v>1.4</c:v>
                </c:pt>
                <c:pt idx="1">
                  <c:v>-2.7</c:v>
                </c:pt>
                <c:pt idx="2">
                  <c:v>4.2</c:v>
                </c:pt>
                <c:pt idx="3" formatCode="0.0">
                  <c:v>2.6</c:v>
                </c:pt>
                <c:pt idx="4" formatCode="0.0">
                  <c:v>2.5</c:v>
                </c:pt>
              </c:numCache>
            </c:numRef>
          </c:val>
          <c:smooth val="0"/>
        </c:ser>
        <c:ser>
          <c:idx val="4"/>
          <c:order val="5"/>
          <c:tx>
            <c:strRef>
              <c:f>Лист1!$A$11</c:f>
              <c:strCache>
                <c:ptCount val="1"/>
                <c:pt idx="0">
                  <c:v>ЕАЭС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Лист1!$B$3:$F$3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Лист1!$B$11:$F$11</c:f>
              <c:numCache>
                <c:formatCode>0.0</c:formatCode>
                <c:ptCount val="5"/>
                <c:pt idx="0">
                  <c:v>1.7344295991778003</c:v>
                </c:pt>
                <c:pt idx="1">
                  <c:v>-2.7</c:v>
                </c:pt>
                <c:pt idx="2">
                  <c:v>4.0999999999999996</c:v>
                </c:pt>
                <c:pt idx="3">
                  <c:v>3.1</c:v>
                </c:pt>
                <c:pt idx="4">
                  <c:v>2.8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Лист1!$A$12</c:f>
              <c:strCache>
                <c:ptCount val="1"/>
                <c:pt idx="0">
                  <c:v>Мировая экономика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Лист1!$B$3:$F$3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Лист1!$B$12:$F$12</c:f>
              <c:numCache>
                <c:formatCode>0.0</c:formatCode>
                <c:ptCount val="5"/>
                <c:pt idx="0">
                  <c:v>3</c:v>
                </c:pt>
                <c:pt idx="1">
                  <c:v>-3.5</c:v>
                </c:pt>
                <c:pt idx="2">
                  <c:v>5.9</c:v>
                </c:pt>
                <c:pt idx="3">
                  <c:v>4.3</c:v>
                </c:pt>
                <c:pt idx="4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2547280"/>
        <c:axId val="422549456"/>
      </c:lineChart>
      <c:catAx>
        <c:axId val="42254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2549456"/>
        <c:crosses val="autoZero"/>
        <c:auto val="1"/>
        <c:lblAlgn val="ctr"/>
        <c:lblOffset val="100"/>
        <c:noMultiLvlLbl val="0"/>
      </c:catAx>
      <c:valAx>
        <c:axId val="42254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254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591514214616844"/>
          <c:y val="4.0293837786192284E-2"/>
          <c:w val="0.87749197074112195"/>
          <c:h val="0.632624060709768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'Денежная база (2)'!$R$3</c:f>
              <c:strCache>
                <c:ptCount val="1"/>
                <c:pt idx="0">
                  <c:v>Денежная база, млрд. долл.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Pt>
            <c:idx val="1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  <c:spPr>
              <a:solidFill>
                <a:srgbClr val="A29061"/>
              </a:solidFill>
            </c:spPr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  <c:spPr>
              <a:solidFill>
                <a:srgbClr val="A29061"/>
              </a:solidFill>
            </c:spPr>
          </c:dPt>
          <c:dPt>
            <c:idx val="10"/>
            <c:invertIfNegative val="0"/>
            <c:bubble3D val="0"/>
            <c:spPr>
              <a:solidFill>
                <a:srgbClr val="A29061"/>
              </a:solidFill>
            </c:spPr>
          </c:dPt>
          <c:dPt>
            <c:idx val="11"/>
            <c:invertIfNegative val="0"/>
            <c:bubble3D val="0"/>
            <c:spPr>
              <a:solidFill>
                <a:srgbClr val="A29061"/>
              </a:solidFill>
            </c:spPr>
          </c:dPt>
          <c:dPt>
            <c:idx val="12"/>
            <c:invertIfNegative val="0"/>
            <c:bubble3D val="0"/>
            <c:spPr>
              <a:solidFill>
                <a:srgbClr val="A29061"/>
              </a:solidFill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'Денежная база (2)'!$Q$4:$Q$16</c:f>
              <c:strCache>
                <c:ptCount val="13"/>
                <c:pt idx="0">
                  <c:v>Швейцария</c:v>
                </c:pt>
                <c:pt idx="1">
                  <c:v>Япония</c:v>
                </c:pt>
                <c:pt idx="2">
                  <c:v>США</c:v>
                </c:pt>
                <c:pt idx="3">
                  <c:v>Зона евро</c:v>
                </c:pt>
                <c:pt idx="4">
                  <c:v>Китай</c:v>
                </c:pt>
                <c:pt idx="5">
                  <c:v>Индия</c:v>
                </c:pt>
                <c:pt idx="6">
                  <c:v>Польша</c:v>
                </c:pt>
                <c:pt idx="7">
                  <c:v>Кыргызстан</c:v>
                </c:pt>
                <c:pt idx="8">
                  <c:v>Бразилия</c:v>
                </c:pt>
                <c:pt idx="9">
                  <c:v>Беларусь</c:v>
                </c:pt>
                <c:pt idx="10">
                  <c:v>Россия</c:v>
                </c:pt>
                <c:pt idx="11">
                  <c:v>Казахстан</c:v>
                </c:pt>
                <c:pt idx="12">
                  <c:v>Армения</c:v>
                </c:pt>
              </c:strCache>
            </c:strRef>
          </c:cat>
          <c:val>
            <c:numRef>
              <c:f>'Денежная база (2)'!$R$4:$R$16</c:f>
              <c:numCache>
                <c:formatCode>0.0</c:formatCode>
                <c:ptCount val="13"/>
                <c:pt idx="0">
                  <c:v>14.785572965388599</c:v>
                </c:pt>
                <c:pt idx="1">
                  <c:v>5.9998649689922434</c:v>
                </c:pt>
                <c:pt idx="2">
                  <c:v>3.9911250686813604</c:v>
                </c:pt>
                <c:pt idx="3">
                  <c:v>2.9776388007636245</c:v>
                </c:pt>
                <c:pt idx="4">
                  <c:v>2.7918082405820299</c:v>
                </c:pt>
                <c:pt idx="5">
                  <c:v>2.0879476691251111</c:v>
                </c:pt>
                <c:pt idx="6">
                  <c:v>1.8274496684425143</c:v>
                </c:pt>
                <c:pt idx="7">
                  <c:v>1.796104135881742</c:v>
                </c:pt>
                <c:pt idx="8">
                  <c:v>1.0651525670896365</c:v>
                </c:pt>
                <c:pt idx="9">
                  <c:v>1.0521340029247717</c:v>
                </c:pt>
                <c:pt idx="10">
                  <c:v>1.0080351398192375</c:v>
                </c:pt>
                <c:pt idx="11">
                  <c:v>0.9526683753805687</c:v>
                </c:pt>
                <c:pt idx="12">
                  <c:v>0.90363720001117709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31326560"/>
        <c:axId val="462692496"/>
      </c:barChart>
      <c:catAx>
        <c:axId val="531326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000" b="0"/>
            </a:pPr>
            <a:endParaRPr lang="ru-RU"/>
          </a:p>
        </c:txPr>
        <c:crossAx val="462692496"/>
        <c:crosses val="autoZero"/>
        <c:auto val="1"/>
        <c:lblAlgn val="ctr"/>
        <c:lblOffset val="100"/>
        <c:noMultiLvlLbl val="0"/>
      </c:catAx>
      <c:valAx>
        <c:axId val="462692496"/>
        <c:scaling>
          <c:orientation val="minMax"/>
        </c:scaling>
        <c:delete val="0"/>
        <c:axPos val="l"/>
        <c:numFmt formatCode="#0" sourceLinked="0"/>
        <c:majorTickMark val="out"/>
        <c:minorTickMark val="none"/>
        <c:tickLblPos val="nextTo"/>
        <c:crossAx val="5313265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9308845860833814E-2"/>
          <c:y val="5.9626977230006747E-2"/>
          <c:w val="0.86299085612600157"/>
          <c:h val="0.57736067677773617"/>
        </c:manualLayout>
      </c:layout>
      <c:lineChart>
        <c:grouping val="standard"/>
        <c:varyColors val="0"/>
        <c:ser>
          <c:idx val="2"/>
          <c:order val="1"/>
          <c:tx>
            <c:strRef>
              <c:f>'Лист5 (2)'!$E$1</c:f>
              <c:strCache>
                <c:ptCount val="1"/>
                <c:pt idx="0">
                  <c:v>Беларусь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'Лист5 (2)'!$C$15:$C$49</c:f>
              <c:numCache>
                <c:formatCode>m/d/yyyy</c:formatCode>
                <c:ptCount val="35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</c:numCache>
            </c:numRef>
          </c:cat>
          <c:val>
            <c:numRef>
              <c:f>'Лист5 (2)'!$E$15:$E$49</c:f>
              <c:numCache>
                <c:formatCode>_-* #,##0\ _₽_-;\-* #,##0\ _₽_-;_-* "-"??\ _₽_-;_-@_-</c:formatCode>
                <c:ptCount val="35"/>
                <c:pt idx="0">
                  <c:v>-21.098866171515279</c:v>
                </c:pt>
                <c:pt idx="1">
                  <c:v>-22.247316794339518</c:v>
                </c:pt>
                <c:pt idx="2">
                  <c:v>-24.122281963984609</c:v>
                </c:pt>
                <c:pt idx="3">
                  <c:v>-22.413703422615178</c:v>
                </c:pt>
                <c:pt idx="4">
                  <c:v>-23.632319263998554</c:v>
                </c:pt>
                <c:pt idx="5">
                  <c:v>-25.348949182452127</c:v>
                </c:pt>
                <c:pt idx="6">
                  <c:v>-20.294846121214157</c:v>
                </c:pt>
                <c:pt idx="7">
                  <c:v>-13.937289339679722</c:v>
                </c:pt>
                <c:pt idx="8">
                  <c:v>-13.787473052303199</c:v>
                </c:pt>
                <c:pt idx="9">
                  <c:v>-10.614047265854058</c:v>
                </c:pt>
                <c:pt idx="10">
                  <c:v>-10.542164934966639</c:v>
                </c:pt>
                <c:pt idx="11">
                  <c:v>-7.6749901744324891</c:v>
                </c:pt>
                <c:pt idx="12">
                  <c:v>-3.1637233070899748</c:v>
                </c:pt>
                <c:pt idx="13">
                  <c:v>1.9772802259185969</c:v>
                </c:pt>
                <c:pt idx="14">
                  <c:v>-1.5753803535362976</c:v>
                </c:pt>
                <c:pt idx="15">
                  <c:v>-1.0007337269647956</c:v>
                </c:pt>
                <c:pt idx="16">
                  <c:v>1.4759285100612156</c:v>
                </c:pt>
                <c:pt idx="17">
                  <c:v>-2.3566410753677154</c:v>
                </c:pt>
                <c:pt idx="18">
                  <c:v>-5.3332046223635583</c:v>
                </c:pt>
                <c:pt idx="19">
                  <c:v>-7.6688170723972107</c:v>
                </c:pt>
                <c:pt idx="20">
                  <c:v>-7.4479957159936472</c:v>
                </c:pt>
                <c:pt idx="21">
                  <c:v>-2.6115629229241177</c:v>
                </c:pt>
                <c:pt idx="22">
                  <c:v>1.3702662762097741</c:v>
                </c:pt>
                <c:pt idx="23">
                  <c:v>-0.87896309480838719</c:v>
                </c:pt>
                <c:pt idx="24">
                  <c:v>-2.9260074985169142</c:v>
                </c:pt>
                <c:pt idx="25">
                  <c:v>-4.8173938063912152</c:v>
                </c:pt>
                <c:pt idx="26">
                  <c:v>-11.199742689899569</c:v>
                </c:pt>
                <c:pt idx="27">
                  <c:v>-9.0048597526099812</c:v>
                </c:pt>
                <c:pt idx="28">
                  <c:v>-5.7888493317861034</c:v>
                </c:pt>
                <c:pt idx="29">
                  <c:v>-9.2159591093670876</c:v>
                </c:pt>
                <c:pt idx="30">
                  <c:v>-13.259510611030993</c:v>
                </c:pt>
                <c:pt idx="31">
                  <c:v>-13.171245383599944</c:v>
                </c:pt>
                <c:pt idx="32">
                  <c:v>-14.620523830963936</c:v>
                </c:pt>
                <c:pt idx="33">
                  <c:v>-14.294815397712393</c:v>
                </c:pt>
                <c:pt idx="34">
                  <c:v>-9.9099906350393852</c:v>
                </c:pt>
              </c:numCache>
            </c:numRef>
          </c:val>
          <c:smooth val="1"/>
        </c:ser>
        <c:ser>
          <c:idx val="0"/>
          <c:order val="2"/>
          <c:tx>
            <c:strRef>
              <c:f>'Лист5 (2)'!$F$1</c:f>
              <c:strCache>
                <c:ptCount val="1"/>
                <c:pt idx="0">
                  <c:v>Казахстан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'Лист5 (2)'!$C$15:$C$49</c:f>
              <c:numCache>
                <c:formatCode>m/d/yyyy</c:formatCode>
                <c:ptCount val="35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</c:numCache>
            </c:numRef>
          </c:cat>
          <c:val>
            <c:numRef>
              <c:f>'Лист5 (2)'!$F$15:$F$49</c:f>
              <c:numCache>
                <c:formatCode>_-* #,##0\ _₽_-;\-* #,##0\ _₽_-;_-* "-"??\ _₽_-;_-@_-</c:formatCode>
                <c:ptCount val="35"/>
                <c:pt idx="0">
                  <c:v>-17.890821681523541</c:v>
                </c:pt>
                <c:pt idx="1">
                  <c:v>-19.0201880842978</c:v>
                </c:pt>
                <c:pt idx="2">
                  <c:v>-17.293931135427414</c:v>
                </c:pt>
                <c:pt idx="3">
                  <c:v>-18.06805537863708</c:v>
                </c:pt>
                <c:pt idx="4">
                  <c:v>-19.451001650825621</c:v>
                </c:pt>
                <c:pt idx="5">
                  <c:v>-19.184953415619653</c:v>
                </c:pt>
                <c:pt idx="6">
                  <c:v>-13.798770759028505</c:v>
                </c:pt>
                <c:pt idx="7">
                  <c:v>-13.464261637675671</c:v>
                </c:pt>
                <c:pt idx="8">
                  <c:v>-11.325919033507649</c:v>
                </c:pt>
                <c:pt idx="9">
                  <c:v>-11.247229526265565</c:v>
                </c:pt>
                <c:pt idx="10">
                  <c:v>-13.679231448542071</c:v>
                </c:pt>
                <c:pt idx="11">
                  <c:v>-15.529857579929319</c:v>
                </c:pt>
                <c:pt idx="12">
                  <c:v>-22.237062552993809</c:v>
                </c:pt>
                <c:pt idx="13">
                  <c:v>-25.02393804209499</c:v>
                </c:pt>
                <c:pt idx="14">
                  <c:v>-23.854859125168442</c:v>
                </c:pt>
                <c:pt idx="15">
                  <c:v>-23.062010305100316</c:v>
                </c:pt>
                <c:pt idx="16">
                  <c:v>-23.910991958840423</c:v>
                </c:pt>
                <c:pt idx="17">
                  <c:v>-22.794979948847409</c:v>
                </c:pt>
                <c:pt idx="18">
                  <c:v>-21.499829116533203</c:v>
                </c:pt>
                <c:pt idx="19">
                  <c:v>-21.042100750230325</c:v>
                </c:pt>
                <c:pt idx="20">
                  <c:v>-16.850671007345628</c:v>
                </c:pt>
                <c:pt idx="21">
                  <c:v>-21.009397015458863</c:v>
                </c:pt>
                <c:pt idx="22">
                  <c:v>-24.087157169838871</c:v>
                </c:pt>
                <c:pt idx="23">
                  <c:v>-20.192582528347316</c:v>
                </c:pt>
                <c:pt idx="24">
                  <c:v>-20.047857843754219</c:v>
                </c:pt>
                <c:pt idx="25">
                  <c:v>-27.754229894673411</c:v>
                </c:pt>
                <c:pt idx="26">
                  <c:v>-29.673151217571821</c:v>
                </c:pt>
                <c:pt idx="27">
                  <c:v>-28.859578068143847</c:v>
                </c:pt>
                <c:pt idx="28">
                  <c:v>-28.772134717886328</c:v>
                </c:pt>
                <c:pt idx="29">
                  <c:v>-25.351066650702631</c:v>
                </c:pt>
                <c:pt idx="30">
                  <c:v>-25.951831410325038</c:v>
                </c:pt>
                <c:pt idx="31">
                  <c:v>-24.771179560627317</c:v>
                </c:pt>
                <c:pt idx="32">
                  <c:v>-22.696421062656331</c:v>
                </c:pt>
                <c:pt idx="33">
                  <c:v>-21.684440843569742</c:v>
                </c:pt>
                <c:pt idx="34">
                  <c:v>-25.513249215548541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2696304"/>
        <c:axId val="462702288"/>
      </c:lineChart>
      <c:lineChart>
        <c:grouping val="standard"/>
        <c:varyColors val="0"/>
        <c:ser>
          <c:idx val="1"/>
          <c:order val="0"/>
          <c:tx>
            <c:strRef>
              <c:f>'Лист5 (2)'!$D$1</c:f>
              <c:strCache>
                <c:ptCount val="1"/>
                <c:pt idx="0">
                  <c:v>Армения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'Лист5 (2)'!$C$15:$C$49</c:f>
              <c:numCache>
                <c:formatCode>m/d/yyyy</c:formatCode>
                <c:ptCount val="35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</c:numCache>
            </c:numRef>
          </c:cat>
          <c:val>
            <c:numRef>
              <c:f>'Лист5 (2)'!$D$15:$D$49</c:f>
              <c:numCache>
                <c:formatCode>_-* #,##0\ _₽_-;\-* #,##0\ _₽_-;_-* "-"??\ _₽_-;_-@_-</c:formatCode>
                <c:ptCount val="35"/>
                <c:pt idx="0">
                  <c:v>11.014411633833616</c:v>
                </c:pt>
                <c:pt idx="1">
                  <c:v>15.315273111993106</c:v>
                </c:pt>
                <c:pt idx="2">
                  <c:v>0.99305451205041528</c:v>
                </c:pt>
                <c:pt idx="3">
                  <c:v>-2.970917633601236</c:v>
                </c:pt>
                <c:pt idx="4">
                  <c:v>-5.1678756794725684</c:v>
                </c:pt>
                <c:pt idx="5">
                  <c:v>-8.8507242515772262</c:v>
                </c:pt>
                <c:pt idx="6">
                  <c:v>-5.819155791531105</c:v>
                </c:pt>
                <c:pt idx="7">
                  <c:v>-1.6830743248168734</c:v>
                </c:pt>
                <c:pt idx="8">
                  <c:v>-10.653024545188208</c:v>
                </c:pt>
                <c:pt idx="9">
                  <c:v>-2.4258657573188209</c:v>
                </c:pt>
                <c:pt idx="10">
                  <c:v>1.9754051990916524</c:v>
                </c:pt>
                <c:pt idx="11">
                  <c:v>-3.8307551741136288</c:v>
                </c:pt>
                <c:pt idx="12">
                  <c:v>-24.424554100332845</c:v>
                </c:pt>
                <c:pt idx="13">
                  <c:v>-18.602635797021314</c:v>
                </c:pt>
                <c:pt idx="14">
                  <c:v>-14.225710798126032</c:v>
                </c:pt>
                <c:pt idx="15">
                  <c:v>-37.770445818571766</c:v>
                </c:pt>
                <c:pt idx="16">
                  <c:v>-23.801597949928144</c:v>
                </c:pt>
                <c:pt idx="17">
                  <c:v>-8.8379171036597892</c:v>
                </c:pt>
                <c:pt idx="18">
                  <c:v>-4.7847150467359798</c:v>
                </c:pt>
                <c:pt idx="19">
                  <c:v>-4.4916975444890355</c:v>
                </c:pt>
                <c:pt idx="20">
                  <c:v>-10.897432862315277</c:v>
                </c:pt>
                <c:pt idx="21">
                  <c:v>-4.3555426128483639</c:v>
                </c:pt>
                <c:pt idx="22">
                  <c:v>-4.4430162558279864</c:v>
                </c:pt>
                <c:pt idx="23">
                  <c:v>-6.6078238519393473</c:v>
                </c:pt>
                <c:pt idx="24">
                  <c:v>0.96061830397994252</c:v>
                </c:pt>
                <c:pt idx="25">
                  <c:v>0.16488510131939052</c:v>
                </c:pt>
                <c:pt idx="26">
                  <c:v>7.1668975010436329</c:v>
                </c:pt>
                <c:pt idx="27">
                  <c:v>6.1388540857105003</c:v>
                </c:pt>
                <c:pt idx="28">
                  <c:v>8.7273346431190575</c:v>
                </c:pt>
                <c:pt idx="29">
                  <c:v>14.838108772970305</c:v>
                </c:pt>
                <c:pt idx="30">
                  <c:v>11.118793139769023</c:v>
                </c:pt>
                <c:pt idx="31">
                  <c:v>27.941251766562718</c:v>
                </c:pt>
                <c:pt idx="32">
                  <c:v>18.143964356620412</c:v>
                </c:pt>
                <c:pt idx="33">
                  <c:v>16.441014143683489</c:v>
                </c:pt>
                <c:pt idx="34">
                  <c:v>18.827628620905337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'Лист5 (2)'!$G$1</c:f>
              <c:strCache>
                <c:ptCount val="1"/>
                <c:pt idx="0">
                  <c:v>Кыргызстан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'Лист5 (2)'!$C$15:$C$49</c:f>
              <c:numCache>
                <c:formatCode>m/d/yyyy</c:formatCode>
                <c:ptCount val="35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</c:numCache>
            </c:numRef>
          </c:cat>
          <c:val>
            <c:numRef>
              <c:f>'Лист5 (2)'!$G$15:$G$49</c:f>
              <c:numCache>
                <c:formatCode>_-* #,##0\ _₽_-;\-* #,##0\ _₽_-;_-* "-"??\ _₽_-;_-@_-</c:formatCode>
                <c:ptCount val="35"/>
                <c:pt idx="0">
                  <c:v>11.950600017810595</c:v>
                </c:pt>
                <c:pt idx="1">
                  <c:v>11.009286215740188</c:v>
                </c:pt>
                <c:pt idx="2">
                  <c:v>9.5856992887055217</c:v>
                </c:pt>
                <c:pt idx="3">
                  <c:v>8.4181604678137933</c:v>
                </c:pt>
                <c:pt idx="4">
                  <c:v>8.6907964397074089</c:v>
                </c:pt>
                <c:pt idx="5">
                  <c:v>7.3398372620822538</c:v>
                </c:pt>
                <c:pt idx="6">
                  <c:v>6.2214405751007531</c:v>
                </c:pt>
                <c:pt idx="7">
                  <c:v>5.9382120304999022</c:v>
                </c:pt>
                <c:pt idx="8">
                  <c:v>4.8030251008881599</c:v>
                </c:pt>
                <c:pt idx="9">
                  <c:v>5.2258475970850009</c:v>
                </c:pt>
                <c:pt idx="10">
                  <c:v>5.2941357791579682</c:v>
                </c:pt>
                <c:pt idx="11">
                  <c:v>5.679213950790853</c:v>
                </c:pt>
                <c:pt idx="12">
                  <c:v>5.0791188463828512</c:v>
                </c:pt>
                <c:pt idx="13">
                  <c:v>4.0182084835180945</c:v>
                </c:pt>
                <c:pt idx="14">
                  <c:v>4.6814470620437882</c:v>
                </c:pt>
                <c:pt idx="15">
                  <c:v>3.1593506541686009</c:v>
                </c:pt>
                <c:pt idx="16">
                  <c:v>3.6979533501578086</c:v>
                </c:pt>
                <c:pt idx="17">
                  <c:v>3.3576733574319526</c:v>
                </c:pt>
                <c:pt idx="18">
                  <c:v>2.6476145706794556</c:v>
                </c:pt>
                <c:pt idx="19">
                  <c:v>1.8567444791195753</c:v>
                </c:pt>
                <c:pt idx="20">
                  <c:v>1.1659414543617681</c:v>
                </c:pt>
                <c:pt idx="21">
                  <c:v>2.0145748719330765</c:v>
                </c:pt>
                <c:pt idx="22">
                  <c:v>2.8807847559631523</c:v>
                </c:pt>
                <c:pt idx="23">
                  <c:v>2.772358094830909</c:v>
                </c:pt>
                <c:pt idx="24">
                  <c:v>2.7784418475433417</c:v>
                </c:pt>
                <c:pt idx="25">
                  <c:v>1.7390916606114706</c:v>
                </c:pt>
                <c:pt idx="26">
                  <c:v>2.6766188653723613</c:v>
                </c:pt>
                <c:pt idx="27">
                  <c:v>3.310995547981209</c:v>
                </c:pt>
                <c:pt idx="28">
                  <c:v>3.2493972005264453</c:v>
                </c:pt>
                <c:pt idx="29">
                  <c:v>2.329821166324924</c:v>
                </c:pt>
                <c:pt idx="30">
                  <c:v>1.8350401703301651</c:v>
                </c:pt>
                <c:pt idx="31">
                  <c:v>1.9038972201199846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'Лист5 (2)'!$H$1</c:f>
              <c:strCache>
                <c:ptCount val="1"/>
                <c:pt idx="0">
                  <c:v>Россия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'Лист5 (2)'!$C$15:$C$49</c:f>
              <c:numCache>
                <c:formatCode>m/d/yyyy</c:formatCode>
                <c:ptCount val="35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</c:numCache>
            </c:numRef>
          </c:cat>
          <c:val>
            <c:numRef>
              <c:f>'Лист5 (2)'!$H$15:$H$49</c:f>
              <c:numCache>
                <c:formatCode>_-* #,##0\ _₽_-;\-* #,##0\ _₽_-;_-* "-"??\ _₽_-;_-@_-</c:formatCode>
                <c:ptCount val="35"/>
                <c:pt idx="0">
                  <c:v>-0.33914862212259567</c:v>
                </c:pt>
                <c:pt idx="1">
                  <c:v>-1.0611244385523122</c:v>
                </c:pt>
                <c:pt idx="2">
                  <c:v>-1.2823773362014705</c:v>
                </c:pt>
                <c:pt idx="3">
                  <c:v>-1.1380176992986679</c:v>
                </c:pt>
                <c:pt idx="4">
                  <c:v>-0.57239588452247325</c:v>
                </c:pt>
                <c:pt idx="5">
                  <c:v>-0.7948830669741157</c:v>
                </c:pt>
                <c:pt idx="6">
                  <c:v>-0.56905237216722193</c:v>
                </c:pt>
                <c:pt idx="7">
                  <c:v>-0.33643819857669094</c:v>
                </c:pt>
                <c:pt idx="8">
                  <c:v>-1.5805165779924337</c:v>
                </c:pt>
                <c:pt idx="9">
                  <c:v>-3.0627801351310997</c:v>
                </c:pt>
                <c:pt idx="10">
                  <c:v>-3.9504212096384528</c:v>
                </c:pt>
                <c:pt idx="11">
                  <c:v>-4.5813734623738007</c:v>
                </c:pt>
                <c:pt idx="12">
                  <c:v>-6.0544562827667843</c:v>
                </c:pt>
                <c:pt idx="13">
                  <c:v>-7.8520027456103438</c:v>
                </c:pt>
                <c:pt idx="14">
                  <c:v>-8.1450571404787659</c:v>
                </c:pt>
                <c:pt idx="15">
                  <c:v>-8.6482784349551718</c:v>
                </c:pt>
                <c:pt idx="16">
                  <c:v>-9.0760168823338461</c:v>
                </c:pt>
                <c:pt idx="17">
                  <c:v>-8.9485036086311247</c:v>
                </c:pt>
                <c:pt idx="18">
                  <c:v>-8.8342411531093212</c:v>
                </c:pt>
                <c:pt idx="19">
                  <c:v>-8.4063667740034056</c:v>
                </c:pt>
                <c:pt idx="20">
                  <c:v>-7.0134057260571012</c:v>
                </c:pt>
                <c:pt idx="21">
                  <c:v>-6.7553522440898215</c:v>
                </c:pt>
                <c:pt idx="22">
                  <c:v>-6.5054258817488595</c:v>
                </c:pt>
                <c:pt idx="23">
                  <c:v>-5.8175163961101655</c:v>
                </c:pt>
                <c:pt idx="24">
                  <c:v>-5.4803639856909596</c:v>
                </c:pt>
                <c:pt idx="25">
                  <c:v>-6.9349448395930118</c:v>
                </c:pt>
                <c:pt idx="26">
                  <c:v>-7.2135954263555844</c:v>
                </c:pt>
                <c:pt idx="27">
                  <c:v>-6.4470680117867438</c:v>
                </c:pt>
                <c:pt idx="28">
                  <c:v>-5.6992303129451338</c:v>
                </c:pt>
                <c:pt idx="29">
                  <c:v>-5.4983908815910265</c:v>
                </c:pt>
                <c:pt idx="30">
                  <c:v>-5.6270948569019099</c:v>
                </c:pt>
                <c:pt idx="31">
                  <c:v>-6.8781882306411886</c:v>
                </c:pt>
                <c:pt idx="32">
                  <c:v>-7.0517052464803927</c:v>
                </c:pt>
                <c:pt idx="33">
                  <c:v>-7.0718967507055881</c:v>
                </c:pt>
                <c:pt idx="34">
                  <c:v>-6.6062745668947445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2693584"/>
        <c:axId val="462693040"/>
      </c:lineChart>
      <c:dateAx>
        <c:axId val="462696304"/>
        <c:scaling>
          <c:orientation val="minMax"/>
        </c:scaling>
        <c:delete val="0"/>
        <c:axPos val="b"/>
        <c:numFmt formatCode="mm/yyyy" sourceLinked="0"/>
        <c:majorTickMark val="none"/>
        <c:minorTickMark val="none"/>
        <c:tickLblPos val="low"/>
        <c:txPr>
          <a:bodyPr/>
          <a:lstStyle/>
          <a:p>
            <a:pPr>
              <a:defRPr sz="800"/>
            </a:pPr>
            <a:endParaRPr lang="ru-RU"/>
          </a:p>
        </c:txPr>
        <c:crossAx val="462702288"/>
        <c:crosses val="autoZero"/>
        <c:auto val="1"/>
        <c:lblOffset val="100"/>
        <c:baseTimeUnit val="months"/>
      </c:dateAx>
      <c:valAx>
        <c:axId val="462702288"/>
        <c:scaling>
          <c:orientation val="minMax"/>
          <c:max val="30"/>
          <c:min val="-4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462696304"/>
        <c:crosses val="autoZero"/>
        <c:crossBetween val="between"/>
      </c:valAx>
      <c:valAx>
        <c:axId val="462693040"/>
        <c:scaling>
          <c:orientation val="minMax"/>
        </c:scaling>
        <c:delete val="1"/>
        <c:axPos val="r"/>
        <c:numFmt formatCode="_-* #,##0\ _₽_-;\-* #,##0\ _₽_-;_-* &quot;-&quot;??\ _₽_-;_-@_-" sourceLinked="1"/>
        <c:majorTickMark val="out"/>
        <c:minorTickMark val="none"/>
        <c:tickLblPos val="nextTo"/>
        <c:crossAx val="462693584"/>
        <c:crosses val="max"/>
        <c:crossBetween val="between"/>
      </c:valAx>
      <c:dateAx>
        <c:axId val="46269358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462693040"/>
        <c:crosses val="autoZero"/>
        <c:auto val="1"/>
        <c:lblOffset val="100"/>
        <c:baseTimeUnit val="months"/>
        <c:majorUnit val="1"/>
        <c:minorUnit val="1"/>
      </c:dateAx>
    </c:plotArea>
    <c:legend>
      <c:legendPos val="b"/>
      <c:layout>
        <c:manualLayout>
          <c:xMode val="edge"/>
          <c:yMode val="edge"/>
          <c:x val="0"/>
          <c:y val="0.84067728519263263"/>
          <c:w val="0.99314620995962533"/>
          <c:h val="0.12709923099205619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M2/ВВП, %*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Лист1!$V$5:$V$13</c:f>
              <c:strCache>
                <c:ptCount val="9"/>
                <c:pt idx="0">
                  <c:v>Китай </c:v>
                </c:pt>
                <c:pt idx="1">
                  <c:v>Зона евро</c:v>
                </c:pt>
                <c:pt idx="2">
                  <c:v>США</c:v>
                </c:pt>
                <c:pt idx="3">
                  <c:v>Россия</c:v>
                </c:pt>
                <c:pt idx="4">
                  <c:v>Кыргызстан</c:v>
                </c:pt>
                <c:pt idx="5">
                  <c:v>Армения</c:v>
                </c:pt>
                <c:pt idx="6">
                  <c:v>Казахстан</c:v>
                </c:pt>
                <c:pt idx="7">
                  <c:v>Индия</c:v>
                </c:pt>
                <c:pt idx="8">
                  <c:v>Беларусь</c:v>
                </c:pt>
              </c:strCache>
            </c:strRef>
          </c:cat>
          <c:val>
            <c:numRef>
              <c:f>Лист1!$U$5:$U$13</c:f>
              <c:numCache>
                <c:formatCode>0.0%</c:formatCode>
                <c:ptCount val="9"/>
                <c:pt idx="0">
                  <c:v>1.9160179758322284</c:v>
                </c:pt>
                <c:pt idx="1">
                  <c:v>1.0320811087321493</c:v>
                </c:pt>
                <c:pt idx="2">
                  <c:v>0.69930771787209722</c:v>
                </c:pt>
                <c:pt idx="3">
                  <c:v>0.44623679531412941</c:v>
                </c:pt>
                <c:pt idx="4">
                  <c:v>0.30045296147266004</c:v>
                </c:pt>
                <c:pt idx="5">
                  <c:v>0.26522740064230199</c:v>
                </c:pt>
                <c:pt idx="6">
                  <c:v>0.22909418626303851</c:v>
                </c:pt>
                <c:pt idx="7">
                  <c:v>0.17758366140621407</c:v>
                </c:pt>
                <c:pt idx="8">
                  <c:v>0.14961195977920932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2691408"/>
        <c:axId val="462705008"/>
      </c:barChart>
      <c:catAx>
        <c:axId val="462691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462705008"/>
        <c:crosses val="autoZero"/>
        <c:auto val="1"/>
        <c:lblAlgn val="ctr"/>
        <c:lblOffset val="100"/>
        <c:noMultiLvlLbl val="0"/>
      </c:catAx>
      <c:valAx>
        <c:axId val="4627050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4626914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0.14841</cdr:x>
      <cdr:y>0.49946</cdr:y>
    </cdr:from>
    <cdr:to>
      <cdr:x>0.89048</cdr:x>
      <cdr:y>0.60371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576062" y="1221300"/>
          <a:ext cx="2880321" cy="25490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226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13" algn="l" defTabSz="914226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226" algn="l" defTabSz="914226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341" algn="l" defTabSz="914226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453" algn="l" defTabSz="914226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566" algn="l" defTabSz="914226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679" algn="l" defTabSz="914226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199794" algn="l" defTabSz="914226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6907" algn="l" defTabSz="914226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i="1" dirty="0" smtClean="0"/>
            <a:t>изъятие ликвидности («−») </a:t>
          </a:r>
          <a:endParaRPr lang="ru-RU" sz="1000" i="1" dirty="0"/>
        </a:p>
      </cdr:txBody>
    </cdr:sp>
  </cdr:relSizeAnchor>
  <cdr:relSizeAnchor xmlns:cdr="http://schemas.openxmlformats.org/drawingml/2006/chartDrawing">
    <cdr:from>
      <cdr:x>0.14841</cdr:x>
      <cdr:y>0.06305</cdr:y>
    </cdr:from>
    <cdr:to>
      <cdr:x>0.89048</cdr:x>
      <cdr:y>0.1673</cdr:y>
    </cdr:to>
    <cdr:sp macro="" textlink="">
      <cdr:nvSpPr>
        <cdr:cNvPr id="3" name="TextBox 6"/>
        <cdr:cNvSpPr txBox="1"/>
      </cdr:nvSpPr>
      <cdr:spPr>
        <a:xfrm xmlns:a="http://schemas.openxmlformats.org/drawingml/2006/main">
          <a:off x="576062" y="154177"/>
          <a:ext cx="2880321" cy="2549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i="1" dirty="0" smtClean="0"/>
            <a:t>предоставление ликвидности «+» </a:t>
          </a:r>
          <a:endParaRPr lang="ru-RU" sz="1000" i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2625" cy="340265"/>
          </a:xfrm>
          <a:prstGeom prst="rect">
            <a:avLst/>
          </a:prstGeom>
        </p:spPr>
        <p:txBody>
          <a:bodyPr vert="horz" lIns="91172" tIns="45586" rIns="91172" bIns="4558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9" y="1"/>
            <a:ext cx="4302625" cy="340265"/>
          </a:xfrm>
          <a:prstGeom prst="rect">
            <a:avLst/>
          </a:prstGeom>
        </p:spPr>
        <p:txBody>
          <a:bodyPr vert="horz" lIns="91172" tIns="45586" rIns="91172" bIns="45586" rtlCol="0"/>
          <a:lstStyle>
            <a:lvl1pPr algn="r">
              <a:defRPr sz="1200"/>
            </a:lvl1pPr>
          </a:lstStyle>
          <a:p>
            <a:fld id="{4BBA2FE1-3CE0-4704-9725-5DA2F75CFB96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56328"/>
            <a:ext cx="4302625" cy="340264"/>
          </a:xfrm>
          <a:prstGeom prst="rect">
            <a:avLst/>
          </a:prstGeom>
        </p:spPr>
        <p:txBody>
          <a:bodyPr vert="horz" lIns="91172" tIns="45586" rIns="91172" bIns="4558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9" y="6456328"/>
            <a:ext cx="4302625" cy="340264"/>
          </a:xfrm>
          <a:prstGeom prst="rect">
            <a:avLst/>
          </a:prstGeom>
        </p:spPr>
        <p:txBody>
          <a:bodyPr vert="horz" lIns="91172" tIns="45586" rIns="91172" bIns="45586" rtlCol="0" anchor="b"/>
          <a:lstStyle>
            <a:lvl1pPr algn="r">
              <a:defRPr sz="1200"/>
            </a:lvl1pPr>
          </a:lstStyle>
          <a:p>
            <a:fld id="{884C3D94-D69F-4301-8E45-2C18A8992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353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6"/>
            <a:ext cx="4301542" cy="339883"/>
          </a:xfrm>
          <a:prstGeom prst="rect">
            <a:avLst/>
          </a:prstGeom>
        </p:spPr>
        <p:txBody>
          <a:bodyPr vert="horz" lIns="90915" tIns="45456" rIns="90915" bIns="4545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4" y="6"/>
            <a:ext cx="4301542" cy="339883"/>
          </a:xfrm>
          <a:prstGeom prst="rect">
            <a:avLst/>
          </a:prstGeom>
        </p:spPr>
        <p:txBody>
          <a:bodyPr vert="horz" lIns="90915" tIns="45456" rIns="90915" bIns="45456" rtlCol="0"/>
          <a:lstStyle>
            <a:lvl1pPr algn="r">
              <a:defRPr sz="1200"/>
            </a:lvl1pPr>
          </a:lstStyle>
          <a:p>
            <a:fld id="{1092835C-0233-4E60-AE71-E3BF0A0A18E4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0725" y="508000"/>
            <a:ext cx="3405188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15" tIns="45456" rIns="90915" bIns="4545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28898"/>
            <a:ext cx="7941310" cy="3058954"/>
          </a:xfrm>
          <a:prstGeom prst="rect">
            <a:avLst/>
          </a:prstGeom>
        </p:spPr>
        <p:txBody>
          <a:bodyPr vert="horz" lIns="90915" tIns="45456" rIns="90915" bIns="4545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6456617"/>
            <a:ext cx="4301542" cy="339883"/>
          </a:xfrm>
          <a:prstGeom prst="rect">
            <a:avLst/>
          </a:prstGeom>
        </p:spPr>
        <p:txBody>
          <a:bodyPr vert="horz" lIns="90915" tIns="45456" rIns="90915" bIns="4545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4" y="6456617"/>
            <a:ext cx="4301542" cy="339883"/>
          </a:xfrm>
          <a:prstGeom prst="rect">
            <a:avLst/>
          </a:prstGeom>
        </p:spPr>
        <p:txBody>
          <a:bodyPr vert="horz" lIns="90915" tIns="45456" rIns="90915" bIns="45456" rtlCol="0" anchor="b"/>
          <a:lstStyle>
            <a:lvl1pPr algn="r">
              <a:defRPr sz="1200"/>
            </a:lvl1pPr>
          </a:lstStyle>
          <a:p>
            <a:fld id="{E96D453F-788B-4FAF-836E-A12EE5C07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850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26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41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53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66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94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07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38C32-9D4D-4C4B-BE1D-CBF8BB1FF41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918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38C32-9D4D-4C4B-BE1D-CBF8BB1FF41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804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38C32-9D4D-4C4B-BE1D-CBF8BB1FF41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52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/>
          </p:nvPr>
        </p:nvSpPr>
        <p:spPr>
          <a:xfrm>
            <a:off x="2699792" y="1340768"/>
            <a:ext cx="6116216" cy="252027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301208"/>
            <a:ext cx="6048672" cy="75193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1560-3C52-4D4D-AD36-A26803C40F40}" type="datetime1">
              <a:rPr lang="ru-RU" smtClean="0"/>
              <a:t>07.02.2022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5" name="Picture 2" descr="C:\Users\polyakova\AppData\Local\Microsoft\Windows\Temporary Internet Files\Content.Outlook\ZCFZ6NUP\обложка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279360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88E8-544F-4BF6-BF98-514D1DD39AEF}" type="datetime1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59C9-499E-4E99-A6DC-04BD3E03607B}" type="datetime1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048672" cy="36004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BB34-0FCD-4340-892B-EDE1BD81C2A4}" type="datetime1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711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F802-DEA0-4231-96FA-048662F428DB}" type="datetime1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91BC-C948-4386-BB64-1EE4D4E78AF8}" type="datetime1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13" indent="0">
              <a:buNone/>
              <a:defRPr sz="1900" b="1"/>
            </a:lvl2pPr>
            <a:lvl3pPr marL="914226" indent="0">
              <a:buNone/>
              <a:defRPr sz="1700" b="1"/>
            </a:lvl3pPr>
            <a:lvl4pPr marL="1371341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6" indent="0">
              <a:buNone/>
              <a:defRPr sz="1600" b="1"/>
            </a:lvl6pPr>
            <a:lvl7pPr marL="2742679" indent="0">
              <a:buNone/>
              <a:defRPr sz="1600" b="1"/>
            </a:lvl7pPr>
            <a:lvl8pPr marL="3199794" indent="0">
              <a:buNone/>
              <a:defRPr sz="1600" b="1"/>
            </a:lvl8pPr>
            <a:lvl9pPr marL="36569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5"/>
            <a:ext cx="4041775" cy="63976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13" indent="0">
              <a:buNone/>
              <a:defRPr sz="1900" b="1"/>
            </a:lvl2pPr>
            <a:lvl3pPr marL="914226" indent="0">
              <a:buNone/>
              <a:defRPr sz="1700" b="1"/>
            </a:lvl3pPr>
            <a:lvl4pPr marL="1371341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6" indent="0">
              <a:buNone/>
              <a:defRPr sz="1600" b="1"/>
            </a:lvl6pPr>
            <a:lvl7pPr marL="2742679" indent="0">
              <a:buNone/>
              <a:defRPr sz="1600" b="1"/>
            </a:lvl7pPr>
            <a:lvl8pPr marL="3199794" indent="0">
              <a:buNone/>
              <a:defRPr sz="1600" b="1"/>
            </a:lvl8pPr>
            <a:lvl9pPr marL="36569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80"/>
            <a:ext cx="4041775" cy="395128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9D77-93A5-474F-89CC-4094805AE24F}" type="datetime1">
              <a:rPr lang="ru-RU" smtClean="0"/>
              <a:t>07.02.2022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7FD2-2B76-4CFD-A872-6246B7737D00}" type="datetime1">
              <a:rPr lang="ru-RU" smtClean="0"/>
              <a:t>07.02.2022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5D7D-28CE-416E-BE9A-B2DECF692636}" type="datetime1">
              <a:rPr lang="ru-RU" smtClean="0"/>
              <a:t>07.02.2022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3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3" indent="0">
              <a:buNone/>
              <a:defRPr sz="1200"/>
            </a:lvl2pPr>
            <a:lvl3pPr marL="914226" indent="0">
              <a:buNone/>
              <a:defRPr sz="1000"/>
            </a:lvl3pPr>
            <a:lvl4pPr marL="1371341" indent="0">
              <a:buNone/>
              <a:defRPr sz="1000"/>
            </a:lvl4pPr>
            <a:lvl5pPr marL="1828453" indent="0">
              <a:buNone/>
              <a:defRPr sz="1000"/>
            </a:lvl5pPr>
            <a:lvl6pPr marL="2285566" indent="0">
              <a:buNone/>
              <a:defRPr sz="1000"/>
            </a:lvl6pPr>
            <a:lvl7pPr marL="2742679" indent="0">
              <a:buNone/>
              <a:defRPr sz="1000"/>
            </a:lvl7pPr>
            <a:lvl8pPr marL="3199794" indent="0">
              <a:buNone/>
              <a:defRPr sz="1000"/>
            </a:lvl8pPr>
            <a:lvl9pPr marL="36569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662A-F9AF-4C8C-8F08-EF945A8EC332}" type="datetime1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7113" indent="0">
              <a:buNone/>
              <a:defRPr sz="2700"/>
            </a:lvl2pPr>
            <a:lvl3pPr marL="914226" indent="0">
              <a:buNone/>
              <a:defRPr sz="2300"/>
            </a:lvl3pPr>
            <a:lvl4pPr marL="1371341" indent="0">
              <a:buNone/>
              <a:defRPr sz="1900"/>
            </a:lvl4pPr>
            <a:lvl5pPr marL="1828453" indent="0">
              <a:buNone/>
              <a:defRPr sz="1900"/>
            </a:lvl5pPr>
            <a:lvl6pPr marL="2285566" indent="0">
              <a:buNone/>
              <a:defRPr sz="1900"/>
            </a:lvl6pPr>
            <a:lvl7pPr marL="2742679" indent="0">
              <a:buNone/>
              <a:defRPr sz="1900"/>
            </a:lvl7pPr>
            <a:lvl8pPr marL="3199794" indent="0">
              <a:buNone/>
              <a:defRPr sz="1900"/>
            </a:lvl8pPr>
            <a:lvl9pPr marL="3656907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13" indent="0">
              <a:buNone/>
              <a:defRPr sz="1200"/>
            </a:lvl2pPr>
            <a:lvl3pPr marL="914226" indent="0">
              <a:buNone/>
              <a:defRPr sz="1000"/>
            </a:lvl3pPr>
            <a:lvl4pPr marL="1371341" indent="0">
              <a:buNone/>
              <a:defRPr sz="1000"/>
            </a:lvl4pPr>
            <a:lvl5pPr marL="1828453" indent="0">
              <a:buNone/>
              <a:defRPr sz="1000"/>
            </a:lvl5pPr>
            <a:lvl6pPr marL="2285566" indent="0">
              <a:buNone/>
              <a:defRPr sz="1000"/>
            </a:lvl6pPr>
            <a:lvl7pPr marL="2742679" indent="0">
              <a:buNone/>
              <a:defRPr sz="1000"/>
            </a:lvl7pPr>
            <a:lvl8pPr marL="3199794" indent="0">
              <a:buNone/>
              <a:defRPr sz="1000"/>
            </a:lvl8pPr>
            <a:lvl9pPr marL="36569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7546-6BCA-4532-8A5D-AC579BD7BCF7}" type="datetime1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435280" cy="5145437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3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60BCC-D4CF-4721-A435-D77C73ECDA96}" type="datetime1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5123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339280" cy="365123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800">
                <a:solidFill>
                  <a:srgbClr val="002060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Изображение 5" descr="top_new3.pd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3402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3198"/>
            <a:ext cx="864096" cy="63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72008"/>
            <a:ext cx="6048672" cy="476672"/>
          </a:xfrm>
          <a:prstGeom prst="rect">
            <a:avLst/>
          </a:prstGeom>
        </p:spPr>
        <p:txBody>
          <a:bodyPr vert="horz" lIns="91422" tIns="45711" rIns="91422" bIns="45711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226" rtl="0" eaLnBrk="1" latinLnBrk="0" hangingPunct="1">
        <a:spcBef>
          <a:spcPct val="0"/>
        </a:spcBef>
        <a:buNone/>
        <a:defRPr sz="2400" b="1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835" indent="-342835" algn="l" defTabSz="9142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809" indent="-285697" algn="l" defTabSz="914226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784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9897" indent="-228556" algn="l" defTabSz="914226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010" indent="-228556" algn="l" defTabSz="914226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123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8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1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3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1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6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9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4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7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855846" y="2276872"/>
            <a:ext cx="626469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макроэкономической </a:t>
            </a:r>
            <a:r>
              <a:rPr lang="ru-RU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ситуации </a:t>
            </a:r>
            <a:endParaRPr lang="ru-RU" sz="25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государствах </a:t>
            </a:r>
            <a:r>
              <a:rPr lang="ru-RU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ЕАЭС </a:t>
            </a:r>
            <a:br>
              <a:rPr lang="ru-RU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мерах по обеспечению опережающего экономического развития </a:t>
            </a:r>
            <a:endParaRPr lang="ru-RU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6093296"/>
            <a:ext cx="5807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Москва, 2022 г.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16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Прогнозируемые темпы роста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07980647"/>
              </p:ext>
            </p:extLst>
          </p:nvPr>
        </p:nvGraphicFramePr>
        <p:xfrm>
          <a:off x="457201" y="1628797"/>
          <a:ext cx="4038598" cy="4497367"/>
        </p:xfrm>
        <a:graphic>
          <a:graphicData uri="http://schemas.openxmlformats.org/drawingml/2006/table">
            <a:tbl>
              <a:tblPr/>
              <a:tblGrid>
                <a:gridCol w="1028463"/>
                <a:gridCol w="602027"/>
                <a:gridCol w="602027"/>
                <a:gridCol w="602027"/>
                <a:gridCol w="602027"/>
                <a:gridCol w="602027"/>
              </a:tblGrid>
              <a:tr h="3718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0269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407" marR="9407" marT="9407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Оценка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                                             (</a:t>
                      </a:r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III </a:t>
                      </a:r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квартал 2021)</a:t>
                      </a: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1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ВВП, %</a:t>
                      </a:r>
                    </a:p>
                  </a:txBody>
                  <a:tcPr marL="9407" marR="9407" marT="9407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354124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Армения</a:t>
                      </a:r>
                    </a:p>
                  </a:txBody>
                  <a:tcPr marL="9407" marR="9407" marT="9407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-7,4</a:t>
                      </a: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4,1</a:t>
                      </a: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4,7</a:t>
                      </a: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4,3</a:t>
                      </a: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354124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Беларусь</a:t>
                      </a:r>
                    </a:p>
                  </a:txBody>
                  <a:tcPr marL="9407" marR="9407" marT="9407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-0,7</a:t>
                      </a: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2,3</a:t>
                      </a: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1,0</a:t>
                      </a: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1,5</a:t>
                      </a: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354124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Казахстан</a:t>
                      </a:r>
                    </a:p>
                  </a:txBody>
                  <a:tcPr marL="9407" marR="9407" marT="9407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4,4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-2,5</a:t>
                      </a: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4,0</a:t>
                      </a: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5,3</a:t>
                      </a: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4,2</a:t>
                      </a: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354124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Кыргызстан</a:t>
                      </a:r>
                    </a:p>
                  </a:txBody>
                  <a:tcPr marL="9407" marR="9407" marT="9407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4,6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-8,4</a:t>
                      </a: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3,5</a:t>
                      </a: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5,1</a:t>
                      </a: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3,0</a:t>
                      </a: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354124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Россия</a:t>
                      </a:r>
                    </a:p>
                  </a:txBody>
                  <a:tcPr marL="9407" marR="9407" marT="9407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-2,7</a:t>
                      </a: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4,2</a:t>
                      </a: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2,6</a:t>
                      </a: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2,5</a:t>
                      </a: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371829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ЕАЭС</a:t>
                      </a:r>
                    </a:p>
                  </a:txBody>
                  <a:tcPr marL="9407" marR="9407" marT="9407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-2,7</a:t>
                      </a: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4,1</a:t>
                      </a: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3,1</a:t>
                      </a: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2,8</a:t>
                      </a: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602009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Мировая экономика</a:t>
                      </a:r>
                    </a:p>
                  </a:txBody>
                  <a:tcPr marL="9407" marR="9407" marT="9407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3,0</a:t>
                      </a:r>
                    </a:p>
                  </a:txBody>
                  <a:tcPr marL="9407" marR="9407" marT="9407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-3,5</a:t>
                      </a: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5,9</a:t>
                      </a: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4,3</a:t>
                      </a: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3,0</a:t>
                      </a:r>
                    </a:p>
                  </a:txBody>
                  <a:tcPr marL="9407" marR="9407" marT="94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28249178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4387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72008"/>
            <a:ext cx="6048672" cy="620688"/>
          </a:xfrm>
        </p:spPr>
        <p:txBody>
          <a:bodyPr/>
          <a:lstStyle/>
          <a:p>
            <a:pPr algn="ctr"/>
            <a:r>
              <a:rPr lang="ru-RU" dirty="0" smtClean="0"/>
              <a:t>Денежная база и ликвидность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4026146"/>
            <a:ext cx="4572000" cy="5232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ru-RU" sz="1400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Рис.  Сальдо предоставления/изъятия ликвидности,</a:t>
            </a:r>
          </a:p>
          <a:p>
            <a:pPr algn="ctr" defTabSz="914400">
              <a:defRPr/>
            </a:pPr>
            <a:r>
              <a:rPr lang="ru-RU" sz="1400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в % к денежной массе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67944" y="908720"/>
            <a:ext cx="4974456" cy="5904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9144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Наибольший рост денежной базы приходится на страны, где активно проводились меры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количественного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смягчения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defTabSz="9144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Развитые страны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стимулирования деловой и инвестиционной активности прибегают к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масштабной денежной эмиссии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снижению процентных ставок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вплоть до отрицательных значений в реальном выражении</a:t>
            </a:r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defTabSz="9144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Денежные власти государств ЕАЭС, наоборот проводят сдержанную денежно-кредитную политику, удерживая процентные ставки на сравнительно высоком уровне</a:t>
            </a:r>
          </a:p>
          <a:p>
            <a:pPr marL="285750" indent="-285750" algn="just" defTabSz="9144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результате падает спрос на кредитование со стороны производственной сферы, а банки переформатируются на кредитование населения</a:t>
            </a:r>
          </a:p>
          <a:p>
            <a:pPr marL="285750" indent="-285750" algn="just" defTabSz="9144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Сдерживающая политика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реализуется посредством операций центральных банков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денежном рынке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регулированию ликвидности</a:t>
            </a:r>
          </a:p>
          <a:p>
            <a:pPr marL="285750" indent="-285750" algn="just" defTabSz="9144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последние 5 лет в странах ЕАЭС наблюдалась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тенденция к росту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операций по изъятию ликвидности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может свидетельствовать, как об избытке ликвидности на денежном рынке, так и о чрезвычайно высокой привлекательности ставок по инструментам денежно-кредитной политики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789563"/>
            <a:ext cx="4283968" cy="5232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ru-RU" sz="1400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Рис. Денежная база в млрд. долл. </a:t>
            </a:r>
          </a:p>
          <a:p>
            <a:pPr algn="ctr" defTabSz="914400">
              <a:defRPr/>
            </a:pPr>
            <a:r>
              <a:rPr lang="ru-RU" sz="1400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(кратное изменение 2019 г. к 2007г.)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109" y="3771231"/>
            <a:ext cx="2880321" cy="254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9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</a:t>
            </a:r>
            <a:r>
              <a:rPr lang="ru-RU" sz="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9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МВФ, </a:t>
            </a:r>
            <a:r>
              <a:rPr lang="ru-RU" sz="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расчёты Комиссии.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1412706"/>
              </p:ext>
            </p:extLst>
          </p:nvPr>
        </p:nvGraphicFramePr>
        <p:xfrm>
          <a:off x="95688" y="1337260"/>
          <a:ext cx="3826941" cy="2553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4016746"/>
              </p:ext>
            </p:extLst>
          </p:nvPr>
        </p:nvGraphicFramePr>
        <p:xfrm>
          <a:off x="240785" y="4394674"/>
          <a:ext cx="3824831" cy="2364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0347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Монетизация экономики в ЕАЭС и в мире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9431422"/>
              </p:ext>
            </p:extLst>
          </p:nvPr>
        </p:nvGraphicFramePr>
        <p:xfrm>
          <a:off x="467543" y="1412776"/>
          <a:ext cx="8214891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4826" y="908720"/>
            <a:ext cx="8892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16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Рис. </a:t>
            </a: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М2/ВВП государств – членов ЕАЭС в сопоставлении с КНР</a:t>
            </a:r>
            <a:r>
              <a:rPr lang="ru-RU" sz="1600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Индией, </a:t>
            </a:r>
            <a:r>
              <a:rPr lang="ru-RU" sz="1600" dirty="0">
                <a:solidFill>
                  <a:prstClr val="black"/>
                </a:solidFill>
                <a:cs typeface="Arial" panose="020B0604020202020204" pitchFamily="34" charset="0"/>
              </a:rPr>
              <a:t>ЕС, </a:t>
            </a:r>
            <a:r>
              <a:rPr lang="ru-RU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США,</a:t>
            </a:r>
            <a:endParaRPr lang="ru-RU" sz="16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2609" y="5951021"/>
            <a:ext cx="7869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Примечание к слайду: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Существует большой резерв роста монетизации экономики путём расширения целевого кредитования.</a:t>
            </a:r>
          </a:p>
        </p:txBody>
      </p:sp>
    </p:spTree>
    <p:extLst>
      <p:ext uri="{BB962C8B-B14F-4D97-AF65-F5344CB8AC3E}">
        <p14:creationId xmlns:p14="http://schemas.microsoft.com/office/powerpoint/2010/main" val="817047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3605" y="44624"/>
            <a:ext cx="6525728" cy="648072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500" b="0" dirty="0" smtClean="0"/>
              <a:t/>
            </a:r>
            <a:br>
              <a:rPr lang="en-US" sz="1500" b="0" dirty="0" smtClean="0"/>
            </a:b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0" y="1679661"/>
            <a:ext cx="4062008" cy="597211"/>
            <a:chOff x="438348" y="777282"/>
            <a:chExt cx="4337882" cy="33213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38348" y="777282"/>
              <a:ext cx="3997510" cy="1797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5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680052" y="981043"/>
              <a:ext cx="1096178" cy="128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9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% годовых</a:t>
              </a:r>
              <a:endParaRPr lang="ru-RU" sz="9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Диаграмма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73801"/>
            <a:ext cx="6624736" cy="444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1386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Процентные ставки центральных банков отдельных </a:t>
            </a: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стран, % годовых</a:t>
            </a:r>
            <a:endParaRPr lang="ru-RU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84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4624"/>
            <a:ext cx="6048672" cy="648072"/>
          </a:xfrm>
        </p:spPr>
        <p:txBody>
          <a:bodyPr/>
          <a:lstStyle/>
          <a:p>
            <a:r>
              <a:rPr lang="ru-RU" sz="1800" dirty="0" smtClean="0"/>
              <a:t>Масштабы поддержки экономики монетарными мерами и мировая инфляция </a:t>
            </a:r>
            <a:endParaRPr lang="ru-RU" sz="1800" dirty="0"/>
          </a:p>
        </p:txBody>
      </p:sp>
      <p:pic>
        <p:nvPicPr>
          <p:cNvPr id="22" name="Объект 2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124744"/>
            <a:ext cx="7548245" cy="514508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87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86736" y="6492877"/>
            <a:ext cx="2339280" cy="365123"/>
          </a:xfrm>
        </p:spPr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973258" y="238760"/>
            <a:ext cx="6120680" cy="360040"/>
          </a:xfrm>
          <a:noFill/>
        </p:spPr>
        <p:txBody>
          <a:bodyPr vert="horz" lIns="91422" tIns="45711" rIns="91422" bIns="45711" rtlCol="0" anchor="ctr">
            <a:noAutofit/>
          </a:bodyPr>
          <a:lstStyle/>
          <a:p>
            <a:pPr algn="ctr"/>
            <a:r>
              <a:rPr lang="ru-RU" sz="2200" dirty="0" smtClean="0"/>
              <a:t>Конвергенция </a:t>
            </a:r>
            <a:r>
              <a:rPr lang="ru-RU" sz="2200" dirty="0"/>
              <a:t>в</a:t>
            </a:r>
            <a:r>
              <a:rPr lang="ru-RU" sz="2200" dirty="0" smtClean="0"/>
              <a:t> </a:t>
            </a:r>
            <a:r>
              <a:rPr lang="ru-RU" sz="2200" dirty="0" smtClean="0"/>
              <a:t>ЕАЭС</a:t>
            </a:r>
            <a:endParaRPr lang="ru-RU" sz="2200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436644" y="884092"/>
            <a:ext cx="8343706" cy="618919"/>
            <a:chOff x="436644" y="884092"/>
            <a:chExt cx="8343706" cy="618919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436644" y="902507"/>
              <a:ext cx="4135356" cy="600504"/>
              <a:chOff x="436644" y="902507"/>
              <a:chExt cx="4135356" cy="600504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436644" y="902507"/>
                <a:ext cx="3847323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ВВП на душу населения </a:t>
                </a:r>
                <a:endParaRPr lang="ru-RU" sz="15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2476397" y="1133679"/>
                <a:ext cx="209560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9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в </a:t>
                </a:r>
                <a:r>
                  <a:rPr lang="ru-RU" sz="9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пост. ценах </a:t>
                </a:r>
                <a:r>
                  <a:rPr lang="ru-RU" sz="9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2017 года по ППС, тыс. </a:t>
                </a:r>
                <a:r>
                  <a:rPr lang="ru-RU" sz="9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долл. </a:t>
                </a:r>
                <a:r>
                  <a:rPr lang="ru-RU" sz="9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США</a:t>
                </a:r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4826577" y="884092"/>
              <a:ext cx="3953773" cy="553997"/>
              <a:chOff x="4826577" y="884092"/>
              <a:chExt cx="3953773" cy="553997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4826577" y="884092"/>
                <a:ext cx="3920318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Отклонение ВВП на душу </a:t>
                </a:r>
                <a:r>
                  <a:rPr lang="ru-RU" sz="1500" b="1" dirty="0" smtClean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населения</a:t>
                </a: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6620110" y="1207257"/>
                <a:ext cx="2160240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9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в </a:t>
                </a:r>
                <a:r>
                  <a:rPr lang="ru-RU" sz="9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пост. </a:t>
                </a:r>
                <a:r>
                  <a:rPr lang="ru-RU" sz="9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ценах от среднего по ЕАЭС</a:t>
                </a:r>
              </a:p>
            </p:txBody>
          </p:sp>
        </p:grpSp>
      </p:grpSp>
      <p:grpSp>
        <p:nvGrpSpPr>
          <p:cNvPr id="5" name="Группа 4"/>
          <p:cNvGrpSpPr/>
          <p:nvPr/>
        </p:nvGrpSpPr>
        <p:grpSpPr>
          <a:xfrm>
            <a:off x="359530" y="4589682"/>
            <a:ext cx="8244917" cy="1887203"/>
            <a:chOff x="878351" y="4911469"/>
            <a:chExt cx="6501961" cy="1887203"/>
          </a:xfrm>
        </p:grpSpPr>
        <p:sp>
          <p:nvSpPr>
            <p:cNvPr id="15" name="Прямая соединительная линия 14"/>
            <p:cNvSpPr/>
            <p:nvPr/>
          </p:nvSpPr>
          <p:spPr>
            <a:xfrm>
              <a:off x="878351" y="4911469"/>
              <a:ext cx="6501961" cy="0"/>
            </a:xfrm>
            <a:prstGeom prst="line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878352" y="4911469"/>
              <a:ext cx="1490204" cy="1887203"/>
            </a:xfrm>
            <a:custGeom>
              <a:avLst/>
              <a:gdLst>
                <a:gd name="connsiteX0" fmla="*/ 0 w 1252939"/>
                <a:gd name="connsiteY0" fmla="*/ 0 h 1887203"/>
                <a:gd name="connsiteX1" fmla="*/ 1252939 w 1252939"/>
                <a:gd name="connsiteY1" fmla="*/ 0 h 1887203"/>
                <a:gd name="connsiteX2" fmla="*/ 1252939 w 1252939"/>
                <a:gd name="connsiteY2" fmla="*/ 1887203 h 1887203"/>
                <a:gd name="connsiteX3" fmla="*/ 0 w 1252939"/>
                <a:gd name="connsiteY3" fmla="*/ 1887203 h 1887203"/>
                <a:gd name="connsiteX4" fmla="*/ 0 w 1252939"/>
                <a:gd name="connsiteY4" fmla="*/ 0 h 188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939" h="1887203">
                  <a:moveTo>
                    <a:pt x="0" y="0"/>
                  </a:moveTo>
                  <a:lnTo>
                    <a:pt x="1252939" y="0"/>
                  </a:lnTo>
                  <a:lnTo>
                    <a:pt x="1252939" y="1887203"/>
                  </a:lnTo>
                  <a:lnTo>
                    <a:pt x="0" y="18872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КАРТА КОНВЕРГЕНЦИИ государств – членов ЕАЭС</a:t>
              </a:r>
              <a:endParaRPr lang="ru-RU" sz="1500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2462525" y="4933653"/>
              <a:ext cx="4917786" cy="443695"/>
            </a:xfrm>
            <a:custGeom>
              <a:avLst/>
              <a:gdLst>
                <a:gd name="connsiteX0" fmla="*/ 0 w 4917786"/>
                <a:gd name="connsiteY0" fmla="*/ 0 h 443695"/>
                <a:gd name="connsiteX1" fmla="*/ 4917786 w 4917786"/>
                <a:gd name="connsiteY1" fmla="*/ 0 h 443695"/>
                <a:gd name="connsiteX2" fmla="*/ 4917786 w 4917786"/>
                <a:gd name="connsiteY2" fmla="*/ 443695 h 443695"/>
                <a:gd name="connsiteX3" fmla="*/ 0 w 4917786"/>
                <a:gd name="connsiteY3" fmla="*/ 443695 h 443695"/>
                <a:gd name="connsiteX4" fmla="*/ 0 w 4917786"/>
                <a:gd name="connsiteY4" fmla="*/ 0 h 44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7786" h="443695">
                  <a:moveTo>
                    <a:pt x="0" y="0"/>
                  </a:moveTo>
                  <a:lnTo>
                    <a:pt x="4917786" y="0"/>
                  </a:lnTo>
                  <a:lnTo>
                    <a:pt x="4917786" y="443695"/>
                  </a:lnTo>
                  <a:lnTo>
                    <a:pt x="0" y="44369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существенные различия по уровню доходов</a:t>
              </a:r>
              <a:endParaRPr lang="ru-RU" sz="15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Прямая соединительная линия 17"/>
            <p:cNvSpPr/>
            <p:nvPr/>
          </p:nvSpPr>
          <p:spPr>
            <a:xfrm>
              <a:off x="2368555" y="5377349"/>
              <a:ext cx="5011756" cy="0"/>
            </a:xfrm>
            <a:prstGeom prst="line">
              <a:avLst/>
            </a:prstGeom>
          </p:spPr>
          <p:style>
            <a:lnRef idx="2">
              <a:schemeClr val="dk2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олилиния 18"/>
            <p:cNvSpPr/>
            <p:nvPr/>
          </p:nvSpPr>
          <p:spPr>
            <a:xfrm>
              <a:off x="2462525" y="5382044"/>
              <a:ext cx="4917786" cy="443695"/>
            </a:xfrm>
            <a:custGeom>
              <a:avLst/>
              <a:gdLst>
                <a:gd name="connsiteX0" fmla="*/ 0 w 4917786"/>
                <a:gd name="connsiteY0" fmla="*/ 0 h 443695"/>
                <a:gd name="connsiteX1" fmla="*/ 4917786 w 4917786"/>
                <a:gd name="connsiteY1" fmla="*/ 0 h 443695"/>
                <a:gd name="connsiteX2" fmla="*/ 4917786 w 4917786"/>
                <a:gd name="connsiteY2" fmla="*/ 443695 h 443695"/>
                <a:gd name="connsiteX3" fmla="*/ 0 w 4917786"/>
                <a:gd name="connsiteY3" fmla="*/ 443695 h 443695"/>
                <a:gd name="connsiteX4" fmla="*/ 0 w 4917786"/>
                <a:gd name="connsiteY4" fmla="*/ 0 h 44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7786" h="443695">
                  <a:moveTo>
                    <a:pt x="0" y="0"/>
                  </a:moveTo>
                  <a:lnTo>
                    <a:pt x="4917786" y="0"/>
                  </a:lnTo>
                  <a:lnTo>
                    <a:pt x="4917786" y="443695"/>
                  </a:lnTo>
                  <a:lnTo>
                    <a:pt x="0" y="44369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рост доходов за последние 20 лет не сопровождался конвергенцией</a:t>
              </a:r>
            </a:p>
          </p:txBody>
        </p:sp>
        <p:sp>
          <p:nvSpPr>
            <p:cNvPr id="20" name="Прямая соединительная линия 19"/>
            <p:cNvSpPr/>
            <p:nvPr/>
          </p:nvSpPr>
          <p:spPr>
            <a:xfrm>
              <a:off x="2368555" y="5843229"/>
              <a:ext cx="5011756" cy="0"/>
            </a:xfrm>
            <a:prstGeom prst="line">
              <a:avLst/>
            </a:prstGeom>
          </p:spPr>
          <p:style>
            <a:lnRef idx="2">
              <a:schemeClr val="dk2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олилиния 20"/>
            <p:cNvSpPr/>
            <p:nvPr/>
          </p:nvSpPr>
          <p:spPr>
            <a:xfrm>
              <a:off x="2462525" y="5865414"/>
              <a:ext cx="4917786" cy="443695"/>
            </a:xfrm>
            <a:custGeom>
              <a:avLst/>
              <a:gdLst>
                <a:gd name="connsiteX0" fmla="*/ 0 w 4917786"/>
                <a:gd name="connsiteY0" fmla="*/ 0 h 443695"/>
                <a:gd name="connsiteX1" fmla="*/ 4917786 w 4917786"/>
                <a:gd name="connsiteY1" fmla="*/ 0 h 443695"/>
                <a:gd name="connsiteX2" fmla="*/ 4917786 w 4917786"/>
                <a:gd name="connsiteY2" fmla="*/ 443695 h 443695"/>
                <a:gd name="connsiteX3" fmla="*/ 0 w 4917786"/>
                <a:gd name="connsiteY3" fmla="*/ 443695 h 443695"/>
                <a:gd name="connsiteX4" fmla="*/ 0 w 4917786"/>
                <a:gd name="connsiteY4" fmla="*/ 0 h 44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7786" h="443695">
                  <a:moveTo>
                    <a:pt x="0" y="0"/>
                  </a:moveTo>
                  <a:lnTo>
                    <a:pt x="4917786" y="0"/>
                  </a:lnTo>
                  <a:lnTo>
                    <a:pt x="4917786" y="443695"/>
                  </a:lnTo>
                  <a:lnTo>
                    <a:pt x="0" y="44369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различия в экономическом росте и демографических факторах</a:t>
              </a:r>
            </a:p>
          </p:txBody>
        </p:sp>
        <p:sp>
          <p:nvSpPr>
            <p:cNvPr id="22" name="Прямая соединительная линия 21"/>
            <p:cNvSpPr/>
            <p:nvPr/>
          </p:nvSpPr>
          <p:spPr>
            <a:xfrm>
              <a:off x="2368555" y="6309109"/>
              <a:ext cx="5011756" cy="0"/>
            </a:xfrm>
            <a:prstGeom prst="line">
              <a:avLst/>
            </a:prstGeom>
          </p:spPr>
          <p:style>
            <a:lnRef idx="2">
              <a:schemeClr val="dk2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олилиния 22"/>
            <p:cNvSpPr/>
            <p:nvPr/>
          </p:nvSpPr>
          <p:spPr>
            <a:xfrm>
              <a:off x="2462525" y="6331294"/>
              <a:ext cx="4917786" cy="443695"/>
            </a:xfrm>
            <a:custGeom>
              <a:avLst/>
              <a:gdLst>
                <a:gd name="connsiteX0" fmla="*/ 0 w 4917786"/>
                <a:gd name="connsiteY0" fmla="*/ 0 h 443695"/>
                <a:gd name="connsiteX1" fmla="*/ 4917786 w 4917786"/>
                <a:gd name="connsiteY1" fmla="*/ 0 h 443695"/>
                <a:gd name="connsiteX2" fmla="*/ 4917786 w 4917786"/>
                <a:gd name="connsiteY2" fmla="*/ 443695 h 443695"/>
                <a:gd name="connsiteX3" fmla="*/ 0 w 4917786"/>
                <a:gd name="connsiteY3" fmla="*/ 443695 h 443695"/>
                <a:gd name="connsiteX4" fmla="*/ 0 w 4917786"/>
                <a:gd name="connsiteY4" fmla="*/ 0 h 44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7786" h="443695">
                  <a:moveTo>
                    <a:pt x="0" y="0"/>
                  </a:moveTo>
                  <a:lnTo>
                    <a:pt x="4917786" y="0"/>
                  </a:lnTo>
                  <a:lnTo>
                    <a:pt x="4917786" y="443695"/>
                  </a:lnTo>
                  <a:lnTo>
                    <a:pt x="0" y="44369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расхождение в динамике и в уровне доходов</a:t>
              </a:r>
              <a:endParaRPr lang="ru-RU" sz="15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Прямая соединительная линия 23"/>
            <p:cNvSpPr/>
            <p:nvPr/>
          </p:nvSpPr>
          <p:spPr>
            <a:xfrm>
              <a:off x="2368555" y="6774989"/>
              <a:ext cx="5011756" cy="0"/>
            </a:xfrm>
            <a:prstGeom prst="line">
              <a:avLst/>
            </a:prstGeom>
          </p:spPr>
          <p:style>
            <a:lnRef idx="2">
              <a:schemeClr val="dk2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2">
                <a:hueOff val="0"/>
                <a:satOff val="0"/>
                <a:lumOff val="0"/>
                <a:alphaOff val="0"/>
              </a:schemeClr>
            </a:fontRef>
          </p:style>
        </p:sp>
      </p:grpSp>
      <p:graphicFrame>
        <p:nvGraphicFramePr>
          <p:cNvPr id="29" name="Диаграмма 28"/>
          <p:cNvGraphicFramePr>
            <a:graphicFrameLocks/>
          </p:cNvGraphicFramePr>
          <p:nvPr>
            <p:extLst/>
          </p:nvPr>
        </p:nvGraphicFramePr>
        <p:xfrm>
          <a:off x="323528" y="1525194"/>
          <a:ext cx="4109199" cy="2843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Диаграмма 30"/>
          <p:cNvGraphicFramePr>
            <a:graphicFrameLocks/>
          </p:cNvGraphicFramePr>
          <p:nvPr>
            <p:extLst/>
          </p:nvPr>
        </p:nvGraphicFramePr>
        <p:xfrm>
          <a:off x="4808346" y="1557679"/>
          <a:ext cx="4084133" cy="2730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087406" y="4342859"/>
            <a:ext cx="33843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Серая 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область показывает ±</a:t>
            </a:r>
            <a:r>
              <a:rPr lang="ru-RU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 стандартное 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отклонение.</a:t>
            </a:r>
          </a:p>
        </p:txBody>
      </p:sp>
    </p:spTree>
    <p:extLst>
      <p:ext uri="{BB962C8B-B14F-4D97-AF65-F5344CB8AC3E}">
        <p14:creationId xmlns:p14="http://schemas.microsoft.com/office/powerpoint/2010/main" val="335829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86736" y="6492877"/>
            <a:ext cx="2339280" cy="365123"/>
          </a:xfrm>
        </p:spPr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120680" cy="360040"/>
          </a:xfrm>
          <a:noFill/>
        </p:spPr>
        <p:txBody>
          <a:bodyPr/>
          <a:lstStyle/>
          <a:p>
            <a:pPr algn="ctr"/>
            <a:r>
              <a:rPr lang="ru-RU" sz="2200" dirty="0" smtClean="0"/>
              <a:t>Направления конвергенции и механизмы реализации (предложения ЕЭК)</a:t>
            </a:r>
            <a:endParaRPr lang="ru-RU" sz="22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44763" y="44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836712"/>
            <a:ext cx="8784976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 Стабилизационная </a:t>
            </a: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политика</a:t>
            </a:r>
          </a:p>
          <a:p>
            <a:pPr marL="288000"/>
            <a:r>
              <a:rPr lang="ru-RU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Макроэкономические 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показатели, определяющие устойчивость экономического развития </a:t>
            </a:r>
            <a:r>
              <a:rPr lang="ru-RU" sz="1300" i="1" dirty="0" smtClean="0">
                <a:solidFill>
                  <a:srgbClr val="2C8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300" i="1" dirty="0">
                <a:solidFill>
                  <a:srgbClr val="2C8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300" i="1" dirty="0" smtClean="0">
                <a:solidFill>
                  <a:srgbClr val="2C8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ункт </a:t>
            </a:r>
            <a:r>
              <a:rPr lang="ru-RU" sz="1300" i="1" dirty="0">
                <a:solidFill>
                  <a:srgbClr val="2C8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6.5.2. Стратегических направлений - выработка государствами-членами национальных мер по предупреждению и урегулированию макроэкономических дисбалансов)</a:t>
            </a:r>
            <a:endParaRPr lang="ru-RU" sz="1300" i="1" dirty="0" smtClean="0">
              <a:solidFill>
                <a:srgbClr val="2C87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/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1.2. Рекомендаций ЕЭК по стабилизации макроэкономической ситуации</a:t>
            </a:r>
            <a:endParaRPr lang="ru-RU" sz="1300" dirty="0">
              <a:solidFill>
                <a:srgbClr val="002060"/>
              </a:solidFill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marL="288000"/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1.3. Совершенствование региональных механизмов финансовой </a:t>
            </a:r>
            <a:r>
              <a:rPr lang="ru-RU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стабилизации</a:t>
            </a:r>
          </a:p>
          <a:p>
            <a:pPr marL="288000"/>
            <a:endParaRPr lang="ru-RU" sz="13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 Конвергенция к устойчивым структурам</a:t>
            </a:r>
          </a:p>
          <a:p>
            <a:pPr marL="288000"/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 Национальные программы конвергенции </a:t>
            </a:r>
            <a:r>
              <a:rPr lang="ru-RU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государств-членов </a:t>
            </a:r>
            <a:r>
              <a:rPr lang="ru-RU" sz="1300" i="1" dirty="0" smtClean="0">
                <a:solidFill>
                  <a:srgbClr val="2C8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300" i="1" dirty="0">
                <a:solidFill>
                  <a:srgbClr val="2C8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6.4.1. Стратегических направлений - целевые программы экономического развития </a:t>
            </a:r>
            <a:r>
              <a:rPr lang="ru-RU" sz="1300" i="1" dirty="0" smtClean="0">
                <a:solidFill>
                  <a:srgbClr val="2C8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300" dirty="0" smtClean="0">
              <a:solidFill>
                <a:srgbClr val="2C87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/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 Продвижение структурной перестройки экономик  государств-членов </a:t>
            </a:r>
            <a:r>
              <a:rPr lang="ru-RU" sz="1300" i="1" dirty="0" smtClean="0">
                <a:solidFill>
                  <a:srgbClr val="2C8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(пункт </a:t>
            </a:r>
            <a:r>
              <a:rPr lang="ru-RU" sz="1300" i="1" dirty="0">
                <a:solidFill>
                  <a:srgbClr val="2C8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6.2.1. Стратегических направлений </a:t>
            </a:r>
            <a:r>
              <a:rPr lang="ru-RU" sz="1300" i="1" dirty="0" smtClean="0">
                <a:solidFill>
                  <a:srgbClr val="2C8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разработка </a:t>
            </a:r>
            <a:r>
              <a:rPr lang="ru-RU" sz="1300" i="1" dirty="0">
                <a:solidFill>
                  <a:srgbClr val="2C8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основных направлений экономического развития государств-членов до 2035 года )</a:t>
            </a:r>
            <a:endParaRPr lang="ru-RU" sz="1300" i="1" dirty="0" smtClean="0">
              <a:solidFill>
                <a:srgbClr val="2C87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indent="252095"/>
            <a:endParaRPr lang="ru-RU" sz="1300" dirty="0" smtClean="0">
              <a:solidFill>
                <a:srgbClr val="002060"/>
              </a:solidFill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marL="72000"/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 Политика содействия экономическому росту </a:t>
            </a:r>
          </a:p>
          <a:p>
            <a:pPr marL="288000"/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 Активизация инвестиционной </a:t>
            </a:r>
            <a:r>
              <a:rPr lang="ru-RU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политики </a:t>
            </a:r>
            <a:r>
              <a:rPr lang="ru-RU" sz="1300" i="1" dirty="0">
                <a:solidFill>
                  <a:srgbClr val="2C8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(пункт 6.4.1. Стратегических направлений - </a:t>
            </a:r>
            <a:r>
              <a:rPr lang="ru-RU" sz="1300" i="1" dirty="0" smtClean="0">
                <a:solidFill>
                  <a:srgbClr val="2C8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целевые программы </a:t>
            </a:r>
            <a:r>
              <a:rPr lang="ru-RU" sz="1300" i="1" dirty="0">
                <a:solidFill>
                  <a:srgbClr val="2C8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экономического развития )</a:t>
            </a:r>
          </a:p>
          <a:p>
            <a:pPr marL="72000" indent="252095"/>
            <a:endParaRPr lang="ru-RU" sz="13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/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 Региональная </a:t>
            </a: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политика</a:t>
            </a:r>
          </a:p>
          <a:p>
            <a:pPr marL="288000"/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4.1. Выравнивание доходов за счет увеличения активизации инвестиционной политики в регионах с низкими уровнями доходов </a:t>
            </a:r>
            <a:r>
              <a:rPr lang="ru-RU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i="1" dirty="0">
                <a:solidFill>
                  <a:srgbClr val="2C8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(пункт 6.1.8 Стратегических направлений - </a:t>
            </a:r>
            <a:r>
              <a:rPr lang="ru-RU" sz="1300" i="1" dirty="0" smtClean="0">
                <a:solidFill>
                  <a:srgbClr val="2C8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целевое финансирование </a:t>
            </a:r>
            <a:r>
              <a:rPr lang="ru-RU" sz="1300" i="1" dirty="0">
                <a:solidFill>
                  <a:srgbClr val="2C8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развития догоняющих экономик регионов ) </a:t>
            </a:r>
          </a:p>
          <a:p>
            <a:pPr marL="72000" indent="252095"/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/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 Социальная политика</a:t>
            </a:r>
          </a:p>
          <a:p>
            <a:pPr marL="288000"/>
            <a:r>
              <a:rPr lang="ru-RU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Содействие инклюзивному развитию, социальному сплочению </a:t>
            </a:r>
            <a:r>
              <a:rPr lang="ru-RU" sz="1300" i="1" dirty="0" smtClean="0">
                <a:solidFill>
                  <a:srgbClr val="2C8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300" i="1" dirty="0">
                <a:solidFill>
                  <a:srgbClr val="2C8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6.1.2 Стратегических направлений - поддержки развития экономик государств-членов в целях обеспечения инклюзивного экономического развития, включая механизмы сближения уровней экономического развития государств-членов)</a:t>
            </a:r>
          </a:p>
          <a:p>
            <a:pPr indent="252095" algn="just">
              <a:spcAft>
                <a:spcPts val="0"/>
              </a:spcAft>
            </a:pPr>
            <a:endParaRPr lang="ru-RU" sz="1300" dirty="0">
              <a:solidFill>
                <a:srgbClr val="002060"/>
              </a:solidFill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06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86736" y="6492877"/>
            <a:ext cx="2339280" cy="365123"/>
          </a:xfrm>
        </p:spPr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973258" y="238760"/>
            <a:ext cx="6120680" cy="360040"/>
          </a:xfrm>
          <a:noFill/>
        </p:spPr>
        <p:txBody>
          <a:bodyPr vert="horz" lIns="91422" tIns="45711" rIns="91422" bIns="45711" rtlCol="0" anchor="ctr">
            <a:noAutofit/>
          </a:bodyPr>
          <a:lstStyle/>
          <a:p>
            <a:r>
              <a:rPr lang="ru-RU" sz="1600" dirty="0" smtClean="0"/>
              <a:t>Институты развития ЕАЭС: требуется кратный рост инвестиционных возможностей</a:t>
            </a:r>
            <a:endParaRPr lang="ru-RU" sz="1600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436644" y="884092"/>
            <a:ext cx="8345647" cy="703136"/>
            <a:chOff x="436644" y="884092"/>
            <a:chExt cx="8345647" cy="703136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436644" y="902507"/>
              <a:ext cx="4135356" cy="684721"/>
              <a:chOff x="436644" y="902507"/>
              <a:chExt cx="4135356" cy="684721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436644" y="902507"/>
                <a:ext cx="3847323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Активы региональных институтов развития  </a:t>
                </a:r>
                <a:endParaRPr lang="ru-RU" sz="15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2123728" y="1356396"/>
                <a:ext cx="2448272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9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на 31 декабря 2020 года, млрд долл. США </a:t>
                </a:r>
                <a:endParaRPr lang="ru-RU" sz="9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4826577" y="884092"/>
              <a:ext cx="3955714" cy="703136"/>
              <a:chOff x="4826577" y="884092"/>
              <a:chExt cx="3955714" cy="703136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4826577" y="884092"/>
                <a:ext cx="3920318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Инвестиции региональных институтов развития в 2020 году</a:t>
                </a: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5971051" y="1356396"/>
                <a:ext cx="2811240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9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одобренное финансирование,  млрд долл. США</a:t>
                </a:r>
                <a:endParaRPr lang="ru-RU" sz="9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aphicFrame>
        <p:nvGraphicFramePr>
          <p:cNvPr id="32" name="Диаграмма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022647"/>
              </p:ext>
            </p:extLst>
          </p:nvPr>
        </p:nvGraphicFramePr>
        <p:xfrm>
          <a:off x="268792" y="1844824"/>
          <a:ext cx="43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4295373"/>
              </p:ext>
            </p:extLst>
          </p:nvPr>
        </p:nvGraphicFramePr>
        <p:xfrm>
          <a:off x="4716016" y="1844824"/>
          <a:ext cx="43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Объект 2"/>
          <p:cNvSpPr>
            <a:spLocks noGrp="1"/>
          </p:cNvSpPr>
          <p:nvPr>
            <p:ph sz="half" idx="4294967295"/>
          </p:nvPr>
        </p:nvSpPr>
        <p:spPr>
          <a:xfrm>
            <a:off x="539552" y="4581128"/>
            <a:ext cx="7848872" cy="19837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ru-RU" sz="1500" dirty="0"/>
              <a:t>Финансовые возможности институтов развития ЕАЭС в </a:t>
            </a:r>
            <a:r>
              <a:rPr lang="ru-RU" sz="1500" dirty="0" smtClean="0"/>
              <a:t>100 раз </a:t>
            </a:r>
            <a:r>
              <a:rPr lang="ru-RU" sz="1500" dirty="0"/>
              <a:t>меньше, чем у европейских и азиатских партнёров</a:t>
            </a:r>
          </a:p>
          <a:p>
            <a:pPr algn="just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ru-RU" sz="1500" dirty="0" smtClean="0"/>
              <a:t>Частично </a:t>
            </a:r>
            <a:r>
              <a:rPr lang="ru-RU" sz="1500" dirty="0"/>
              <a:t>проблема решается за счёт двусторонних механизмов содействия развитию (например, Российско-Кыргызский Фонд развития)</a:t>
            </a:r>
          </a:p>
          <a:p>
            <a:pPr algn="just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ru-RU" sz="1500" dirty="0" smtClean="0"/>
              <a:t>Необходимы </a:t>
            </a:r>
            <a:r>
              <a:rPr lang="ru-RU" sz="1500" dirty="0"/>
              <a:t>дополнительные финансовые ресурсы, в том числе на основе целевого кредитования инвестиций посредством специальных инструментов рефинансирования в соответствии с согласованными приоритетами  </a:t>
            </a:r>
          </a:p>
        </p:txBody>
      </p:sp>
    </p:spTree>
    <p:extLst>
      <p:ext uri="{BB962C8B-B14F-4D97-AF65-F5344CB8AC3E}">
        <p14:creationId xmlns:p14="http://schemas.microsoft.com/office/powerpoint/2010/main" val="234678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Заголовок 65"/>
          <p:cNvSpPr>
            <a:spLocks noGrp="1"/>
          </p:cNvSpPr>
          <p:nvPr>
            <p:ph type="title"/>
          </p:nvPr>
        </p:nvSpPr>
        <p:spPr>
          <a:xfrm>
            <a:off x="2051720" y="72008"/>
            <a:ext cx="6048672" cy="628080"/>
          </a:xfrm>
        </p:spPr>
        <p:txBody>
          <a:bodyPr/>
          <a:lstStyle/>
          <a:p>
            <a:r>
              <a:rPr lang="ru-RU" dirty="0" smtClean="0"/>
              <a:t>Периодическая смена мирохозяйственных укладов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C631E-FF70-4ACE-81A3-2E75CAC64FF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C631E-FF70-4ACE-81A3-2E75CAC64FF3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884363"/>
            <a:ext cx="910907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 rot="16200000">
            <a:off x="-126206" y="2729706"/>
            <a:ext cx="12604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Макроэконо-</a:t>
            </a:r>
            <a:br>
              <a:rPr lang="ru-RU" altLang="ru-RU" sz="1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мическая динамика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 rot="16200000">
            <a:off x="-149225" y="5273675"/>
            <a:ext cx="13065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Смена технологи-</a:t>
            </a:r>
            <a:br>
              <a:rPr lang="ru-RU" altLang="ru-RU" sz="1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ческих укладов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 rot="16200000">
            <a:off x="-182562" y="4041775"/>
            <a:ext cx="13731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Институцио-</a:t>
            </a:r>
            <a:br>
              <a:rPr lang="ru-RU" altLang="ru-RU" sz="1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нальный уклад</a:t>
            </a:r>
          </a:p>
        </p:txBody>
      </p:sp>
      <p:sp useBgFill="1"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071555" y="3776681"/>
            <a:ext cx="1371600" cy="1538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glow rad="63500">
              <a:srgbClr val="A5A5A5">
                <a:satMod val="175000"/>
                <a:alpha val="40000"/>
              </a:srgbClr>
            </a:glow>
          </a:effectLst>
        </p:spPr>
        <p:txBody>
          <a:bodyPr lIns="0" tIns="0" rIns="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Финансовая экспансия</a:t>
            </a:r>
            <a:endParaRPr kumimoji="0" lang="ru-RU" altLang="ru-RU" sz="1000" b="1" i="0" u="none" strike="noStrike" kern="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786050" y="3714752"/>
            <a:ext cx="1285884" cy="28575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glow rad="63500">
              <a:srgbClr val="A5A5A5">
                <a:satMod val="175000"/>
                <a:alpha val="40000"/>
              </a:srgbClr>
            </a:glow>
          </a:effectLst>
        </p:spPr>
        <p:txBody>
          <a:bodyPr lIns="0" tIns="0" rIns="0" bIns="0"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0" cap="none" spc="0" normalizeH="0" baseline="0" noProof="0" smtClean="0">
                <a:ln>
                  <a:noFill/>
                </a:ln>
                <a:solidFill>
                  <a:srgbClr val="05BB1B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Материальная экспансия</a:t>
            </a:r>
            <a:endParaRPr kumimoji="0" lang="ru-RU" altLang="ru-RU" sz="1000" b="1" i="0" u="none" strike="noStrike" kern="0" cap="none" spc="0" normalizeH="0" baseline="0" noProof="0" smtClean="0">
              <a:ln>
                <a:noFill/>
              </a:ln>
              <a:solidFill>
                <a:srgbClr val="05BB1B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357686" y="3571876"/>
            <a:ext cx="1071570" cy="35719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glow rad="63500">
              <a:srgbClr val="A5A5A5">
                <a:satMod val="175000"/>
                <a:alpha val="40000"/>
              </a:srgbClr>
            </a:glow>
          </a:effectLst>
        </p:spPr>
        <p:txBody>
          <a:bodyPr lIns="0" tIns="0" rIns="0" bIns="0"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Финансовая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экспансия</a:t>
            </a:r>
            <a:endParaRPr kumimoji="0" lang="ru-RU" altLang="ru-RU" sz="1000" b="1" i="0" u="none" strike="noStrike" kern="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5643570" y="3500438"/>
            <a:ext cx="1071570" cy="28575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glow rad="101600">
              <a:srgbClr val="A5A5A5">
                <a:satMod val="175000"/>
                <a:alpha val="40000"/>
              </a:srgbClr>
            </a:glow>
          </a:effectLst>
        </p:spPr>
        <p:txBody>
          <a:bodyPr lIns="0" tIns="0" rIns="0" bIns="0"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0" cap="none" spc="0" normalizeH="0" baseline="0" noProof="0" smtClean="0">
                <a:ln>
                  <a:noFill/>
                </a:ln>
                <a:solidFill>
                  <a:srgbClr val="05BB1B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Материальная экспансия</a:t>
            </a:r>
            <a:endParaRPr kumimoji="0" lang="ru-RU" altLang="ru-RU" sz="1000" b="1" i="0" u="none" strike="noStrike" kern="0" cap="none" spc="0" normalizeH="0" baseline="0" noProof="0" smtClean="0">
              <a:ln>
                <a:noFill/>
              </a:ln>
              <a:solidFill>
                <a:srgbClr val="05BB1B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929454" y="3286124"/>
            <a:ext cx="857256" cy="35719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glow rad="101600">
              <a:srgbClr val="A5A5A5">
                <a:satMod val="175000"/>
                <a:alpha val="40000"/>
              </a:srgbClr>
            </a:glow>
          </a:effectLst>
        </p:spPr>
        <p:txBody>
          <a:bodyPr lIns="0" tIns="0" rIns="0" bIns="0"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Финансовая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экспансия</a:t>
            </a:r>
            <a:endParaRPr kumimoji="0" lang="ru-RU" altLang="ru-RU" sz="1000" b="1" i="0" u="none" strike="noStrike" kern="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7883463" y="3216573"/>
            <a:ext cx="928694" cy="28575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glow rad="63500">
              <a:srgbClr val="A5A5A5">
                <a:satMod val="175000"/>
                <a:alpha val="40000"/>
              </a:srgbClr>
            </a:glow>
          </a:effectLst>
        </p:spPr>
        <p:txBody>
          <a:bodyPr lIns="0" tIns="0" rIns="0" bIns="0"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0" cap="none" spc="0" normalizeH="0" baseline="0" noProof="0" smtClean="0">
                <a:ln>
                  <a:noFill/>
                </a:ln>
                <a:solidFill>
                  <a:srgbClr val="05BB1B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Материальная экспансия</a:t>
            </a:r>
            <a:endParaRPr kumimoji="0" lang="ru-RU" altLang="ru-RU" sz="1000" b="1" i="0" u="none" strike="noStrike" kern="0" cap="none" spc="0" normalizeH="0" baseline="0" noProof="0" smtClean="0">
              <a:ln>
                <a:noFill/>
              </a:ln>
              <a:solidFill>
                <a:srgbClr val="05BB1B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936625" y="4589463"/>
            <a:ext cx="1143000" cy="73818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</a:pPr>
            <a:r>
              <a:rPr lang="ru-RU" altLang="ru-RU" sz="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Доминантный ресурс – </a:t>
            </a:r>
          </a:p>
          <a:p>
            <a:pPr algn="ctr" defTabSz="914400">
              <a:spcBef>
                <a:spcPct val="0"/>
              </a:spcBef>
              <a:buFontTx/>
              <a:buNone/>
            </a:pPr>
            <a:r>
              <a:rPr lang="ru-RU" altLang="ru-RU" sz="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природный: вода, дерево, ветер. Ручное ремесло и мануфактурное производство</a:t>
            </a:r>
          </a:p>
        </p:txBody>
      </p:sp>
      <p:sp useBgFill="1"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3500438" y="4286250"/>
            <a:ext cx="1428750" cy="2857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000" b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Фритредерский национализм</a:t>
            </a:r>
            <a:endParaRPr lang="ru-RU" altLang="ru-RU" sz="10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6015038" y="4251325"/>
            <a:ext cx="1428750" cy="2857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000" b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Государства всеобщего благосостояния</a:t>
            </a:r>
            <a:endParaRPr lang="ru-RU" altLang="ru-RU" sz="10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7858125" y="4230688"/>
            <a:ext cx="1143000" cy="2857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Гармоничное</a:t>
            </a:r>
          </a:p>
          <a:p>
            <a:pPr algn="ctr" defTabSz="914400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общество</a:t>
            </a:r>
            <a:endParaRPr lang="ru-RU" altLang="ru-RU" sz="10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931863" y="4278313"/>
            <a:ext cx="1139825" cy="2857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000" b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Экономический национализм</a:t>
            </a:r>
            <a:endParaRPr lang="ru-RU" altLang="ru-RU" sz="10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3508375" y="4583113"/>
            <a:ext cx="1428750" cy="6159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</a:pPr>
            <a:r>
              <a:rPr lang="ru-RU" altLang="ru-RU" sz="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Доминантный ресурс – </a:t>
            </a:r>
          </a:p>
          <a:p>
            <a:pPr algn="ctr" defTabSz="914400">
              <a:spcBef>
                <a:spcPct val="0"/>
              </a:spcBef>
              <a:buFontTx/>
              <a:buNone/>
            </a:pPr>
            <a:r>
              <a:rPr lang="ru-RU" altLang="ru-RU" sz="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каменный уголь. Паровой двигатель. Машинное фабричное производство. Человек – придаток машины</a:t>
            </a:r>
          </a:p>
        </p:txBody>
      </p:sp>
      <p:sp useBgFill="1"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6029325" y="4552950"/>
            <a:ext cx="1422400" cy="6159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</a:pPr>
            <a:r>
              <a:rPr lang="ru-RU" altLang="ru-RU" sz="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Доминантный ресурс – </a:t>
            </a:r>
          </a:p>
          <a:p>
            <a:pPr algn="ctr" defTabSz="914400">
              <a:spcBef>
                <a:spcPct val="0"/>
              </a:spcBef>
              <a:buFontTx/>
              <a:buNone/>
            </a:pPr>
            <a:r>
              <a:rPr lang="ru-RU" altLang="ru-RU" sz="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нефть. Двигатель внутреннего сгорания. Конвейерное производство. Человек – придаток  конвейера</a:t>
            </a:r>
          </a:p>
        </p:txBody>
      </p:sp>
      <p:sp useBgFill="1"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7859713" y="4525963"/>
            <a:ext cx="1214437" cy="64611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</a:pPr>
            <a:r>
              <a:rPr lang="ru-RU" altLang="ru-RU" sz="7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Доминантный ресурс – </a:t>
            </a:r>
          </a:p>
          <a:p>
            <a:pPr algn="ctr" defTabSz="914400">
              <a:spcBef>
                <a:spcPct val="0"/>
              </a:spcBef>
              <a:buFontTx/>
              <a:buNone/>
            </a:pPr>
            <a:r>
              <a:rPr lang="ru-RU" altLang="ru-RU" sz="7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человеческий труд. Малосерийное автоматизированное производство. Экономика человека</a:t>
            </a:r>
          </a:p>
        </p:txBody>
      </p:sp>
      <p:sp useBgFill="1">
        <p:nvSpPr>
          <p:cNvPr id="26" name="Text Box 12"/>
          <p:cNvSpPr txBox="1">
            <a:spLocks noChangeArrowheads="1"/>
          </p:cNvSpPr>
          <p:nvPr/>
        </p:nvSpPr>
        <p:spPr bwMode="auto">
          <a:xfrm rot="20407602">
            <a:off x="1136650" y="5505450"/>
            <a:ext cx="1371600" cy="12382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800" b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Текстильные машины</a:t>
            </a:r>
            <a:endParaRPr lang="ru-RU" altLang="ru-RU" sz="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27" name="Text Box 12"/>
          <p:cNvSpPr txBox="1">
            <a:spLocks noChangeArrowheads="1"/>
          </p:cNvSpPr>
          <p:nvPr/>
        </p:nvSpPr>
        <p:spPr bwMode="auto">
          <a:xfrm rot="20049372">
            <a:off x="2925763" y="5514975"/>
            <a:ext cx="1138237" cy="12382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800" b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Паровой двигатель</a:t>
            </a:r>
            <a:endParaRPr lang="ru-RU" altLang="ru-RU" sz="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28" name="Text Box 12"/>
          <p:cNvSpPr txBox="1">
            <a:spLocks noChangeArrowheads="1"/>
          </p:cNvSpPr>
          <p:nvPr/>
        </p:nvSpPr>
        <p:spPr bwMode="auto">
          <a:xfrm rot="20049372">
            <a:off x="5551488" y="5391150"/>
            <a:ext cx="1138237" cy="24606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</a:pPr>
            <a:r>
              <a:rPr lang="ru-RU" altLang="ru-RU" sz="800" b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Двигатель внутреннего сгорания</a:t>
            </a:r>
            <a:endParaRPr lang="ru-RU" altLang="ru-RU" sz="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29" name="Text Box 12"/>
          <p:cNvSpPr txBox="1">
            <a:spLocks noChangeArrowheads="1"/>
          </p:cNvSpPr>
          <p:nvPr/>
        </p:nvSpPr>
        <p:spPr bwMode="auto">
          <a:xfrm rot="19885758">
            <a:off x="4254500" y="5395913"/>
            <a:ext cx="1131888" cy="24606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</a:pPr>
            <a:r>
              <a:rPr lang="ru-RU" altLang="ru-RU" sz="800" b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Электродвигатель.</a:t>
            </a:r>
          </a:p>
          <a:p>
            <a:pPr algn="ctr" defTabSz="914400">
              <a:spcBef>
                <a:spcPct val="0"/>
              </a:spcBef>
              <a:buFontTx/>
              <a:buNone/>
            </a:pPr>
            <a:r>
              <a:rPr lang="ru-RU" altLang="ru-RU" sz="800" b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Производство стали</a:t>
            </a:r>
            <a:endParaRPr lang="ru-RU" altLang="ru-RU" sz="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30" name="Text Box 12"/>
          <p:cNvSpPr txBox="1">
            <a:spLocks noChangeArrowheads="1"/>
          </p:cNvSpPr>
          <p:nvPr/>
        </p:nvSpPr>
        <p:spPr bwMode="auto">
          <a:xfrm rot="20049372">
            <a:off x="6721475" y="5445125"/>
            <a:ext cx="1138238" cy="12382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</a:pPr>
            <a:r>
              <a:rPr lang="ru-RU" altLang="ru-RU" sz="800" b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Микроэлектроника</a:t>
            </a:r>
            <a:endParaRPr lang="ru-RU" altLang="ru-RU" sz="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20074371">
            <a:off x="6659563" y="5221288"/>
            <a:ext cx="142875" cy="142875"/>
          </a:xfrm>
          <a:prstGeom prst="rect">
            <a:avLst/>
          </a:prstGeom>
          <a:solidFill>
            <a:srgbClr val="E0FBD5"/>
          </a:solidFill>
          <a:ln w="12700" cap="flat" cmpd="sng" algn="ctr">
            <a:solidFill>
              <a:srgbClr val="E0FBD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20074371">
            <a:off x="5881688" y="5703888"/>
            <a:ext cx="290512" cy="46037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20074371">
            <a:off x="5686425" y="5810250"/>
            <a:ext cx="265113" cy="33338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19664568">
            <a:off x="8226425" y="5294313"/>
            <a:ext cx="360363" cy="215900"/>
          </a:xfrm>
          <a:prstGeom prst="rect">
            <a:avLst/>
          </a:prstGeom>
          <a:solidFill>
            <a:srgbClr val="E0FBD5"/>
          </a:solidFill>
          <a:ln w="12700" cap="flat" cmpd="sng" algn="ctr">
            <a:solidFill>
              <a:srgbClr val="E0FBD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5" name="Прямоугольник 34"/>
          <p:cNvSpPr/>
          <p:nvPr/>
        </p:nvSpPr>
        <p:spPr>
          <a:xfrm rot="19664568">
            <a:off x="8582025" y="5180013"/>
            <a:ext cx="150813" cy="196850"/>
          </a:xfrm>
          <a:prstGeom prst="rect">
            <a:avLst/>
          </a:prstGeom>
          <a:solidFill>
            <a:srgbClr val="E0FBD5"/>
          </a:solidFill>
          <a:ln w="12700" cap="flat" cmpd="sng" algn="ctr">
            <a:solidFill>
              <a:srgbClr val="E0FBD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6" name="Прямоугольник 35"/>
          <p:cNvSpPr/>
          <p:nvPr/>
        </p:nvSpPr>
        <p:spPr>
          <a:xfrm rot="5400000">
            <a:off x="3714750" y="5572125"/>
            <a:ext cx="214313" cy="500063"/>
          </a:xfrm>
          <a:prstGeom prst="rect">
            <a:avLst/>
          </a:prstGeom>
          <a:solidFill>
            <a:srgbClr val="E0FBD5"/>
          </a:solidFill>
          <a:ln w="12700" cap="flat" cmpd="sng" algn="ctr">
            <a:solidFill>
              <a:srgbClr val="E0FBD5"/>
            </a:solidFill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7" name="Прямоугольник 36"/>
          <p:cNvSpPr/>
          <p:nvPr/>
        </p:nvSpPr>
        <p:spPr>
          <a:xfrm rot="5400000">
            <a:off x="2071687" y="5572126"/>
            <a:ext cx="214313" cy="500062"/>
          </a:xfrm>
          <a:prstGeom prst="rect">
            <a:avLst/>
          </a:prstGeom>
          <a:solidFill>
            <a:srgbClr val="C0E2C8"/>
          </a:solidFill>
          <a:ln w="12700" cap="flat" cmpd="sng" algn="ctr">
            <a:solidFill>
              <a:srgbClr val="C0E2C8"/>
            </a:solidFill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1963738" y="5710238"/>
            <a:ext cx="42862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200" b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ТУ-1</a:t>
            </a:r>
            <a:endParaRPr lang="ru-RU" altLang="ru-RU" sz="1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 rot="5400000">
            <a:off x="5072062" y="5572126"/>
            <a:ext cx="214313" cy="500062"/>
          </a:xfrm>
          <a:prstGeom prst="rect">
            <a:avLst/>
          </a:prstGeom>
          <a:solidFill>
            <a:srgbClr val="C0E2C8"/>
          </a:solidFill>
          <a:ln w="12700" cap="flat" cmpd="sng" algn="ctr">
            <a:solidFill>
              <a:srgbClr val="C0E2C8"/>
            </a:solidFill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71875" y="5715000"/>
            <a:ext cx="428625" cy="184150"/>
          </a:xfrm>
          <a:prstGeom prst="rect">
            <a:avLst/>
          </a:prstGeom>
          <a:solidFill>
            <a:srgbClr val="E0FBD5"/>
          </a:solidFill>
          <a:ln w="12700" cap="flat" cmpd="sng" algn="ctr">
            <a:solidFill>
              <a:srgbClr val="E0FBD5"/>
            </a:solidFill>
            <a:prstDash val="solid"/>
            <a:miter lim="800000"/>
          </a:ln>
          <a:effectLst/>
        </p:spPr>
        <p:txBody>
          <a:bodyPr lIns="0" tIns="0" rIns="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ТУ-2</a:t>
            </a:r>
          </a:p>
        </p:txBody>
      </p:sp>
      <p:sp>
        <p:nvSpPr>
          <p:cNvPr id="41" name="Прямоугольник 40"/>
          <p:cNvSpPr/>
          <p:nvPr/>
        </p:nvSpPr>
        <p:spPr>
          <a:xfrm rot="5400000">
            <a:off x="7332663" y="5649912"/>
            <a:ext cx="179388" cy="398463"/>
          </a:xfrm>
          <a:prstGeom prst="rect">
            <a:avLst/>
          </a:prstGeom>
          <a:solidFill>
            <a:srgbClr val="C0E2C8"/>
          </a:solidFill>
          <a:ln w="12700" cap="flat" cmpd="sng" algn="ctr">
            <a:solidFill>
              <a:srgbClr val="C0E2C8"/>
            </a:solidFill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5400000">
            <a:off x="6376988" y="5586413"/>
            <a:ext cx="214312" cy="461962"/>
          </a:xfrm>
          <a:prstGeom prst="rect">
            <a:avLst/>
          </a:prstGeom>
          <a:solidFill>
            <a:srgbClr val="E0FBD5"/>
          </a:solidFill>
          <a:ln w="12700" cap="flat" cmpd="sng" algn="ctr">
            <a:solidFill>
              <a:srgbClr val="E0FBD5"/>
            </a:solidFill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4929188" y="5715000"/>
            <a:ext cx="4286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200" b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ТУ-3</a:t>
            </a:r>
            <a:endParaRPr lang="ru-RU" altLang="ru-RU" sz="1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286500" y="5715000"/>
            <a:ext cx="428625" cy="184150"/>
          </a:xfrm>
          <a:prstGeom prst="rect">
            <a:avLst/>
          </a:prstGeom>
          <a:solidFill>
            <a:srgbClr val="E0FBD5"/>
          </a:solidFill>
          <a:ln w="12700" cap="flat" cmpd="sng" algn="ctr">
            <a:solidFill>
              <a:srgbClr val="E0FBD5"/>
            </a:solidFill>
            <a:prstDash val="solid"/>
            <a:miter lim="800000"/>
          </a:ln>
          <a:effectLst/>
        </p:spPr>
        <p:txBody>
          <a:bodyPr lIns="0" tIns="0" rIns="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ТУ-4</a:t>
            </a: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7215188" y="5734050"/>
            <a:ext cx="4286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200" b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ТУ-5</a:t>
            </a:r>
            <a:endParaRPr lang="ru-RU" altLang="ru-RU" sz="1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259763" y="5702300"/>
            <a:ext cx="428625" cy="184150"/>
          </a:xfrm>
          <a:prstGeom prst="rect">
            <a:avLst/>
          </a:prstGeom>
          <a:solidFill>
            <a:srgbClr val="E0FBD5"/>
          </a:solidFill>
          <a:ln w="12700" cap="flat" cmpd="sng" algn="ctr">
            <a:solidFill>
              <a:srgbClr val="E0FBD5"/>
            </a:solidFill>
            <a:prstDash val="solid"/>
            <a:miter lim="800000"/>
          </a:ln>
          <a:effectLst/>
        </p:spPr>
        <p:txBody>
          <a:bodyPr lIns="0" tIns="0" rIns="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ТУ-6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880350" y="5484813"/>
            <a:ext cx="325438" cy="144462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870825" y="5402263"/>
            <a:ext cx="323850" cy="180975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880350" y="5586413"/>
            <a:ext cx="215900" cy="136525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093075" y="5583238"/>
            <a:ext cx="71438" cy="71437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1" name="Text Box 12"/>
          <p:cNvSpPr txBox="1">
            <a:spLocks noChangeArrowheads="1"/>
          </p:cNvSpPr>
          <p:nvPr/>
        </p:nvSpPr>
        <p:spPr bwMode="auto">
          <a:xfrm rot="19707843">
            <a:off x="7626350" y="5411788"/>
            <a:ext cx="1054100" cy="246062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Нано-, биотехнологии.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Новая энергетика</a:t>
            </a:r>
            <a:endParaRPr kumimoji="0" lang="ru-RU" altLang="ru-RU" sz="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52" name="Text Box 12"/>
          <p:cNvSpPr txBox="1">
            <a:spLocks noChangeArrowheads="1"/>
          </p:cNvSpPr>
          <p:nvPr/>
        </p:nvSpPr>
        <p:spPr bwMode="auto">
          <a:xfrm>
            <a:off x="911225" y="6188075"/>
            <a:ext cx="946150" cy="920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</a:pPr>
            <a:r>
              <a:rPr lang="ru-RU" altLang="ru-RU" sz="600" b="1">
                <a:solidFill>
                  <a:srgbClr val="A7198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Структурный кризис</a:t>
            </a:r>
            <a:endParaRPr lang="ru-RU" altLang="ru-RU" sz="600" b="1">
              <a:solidFill>
                <a:srgbClr val="A719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53" name="Text Box 12"/>
          <p:cNvSpPr txBox="1">
            <a:spLocks noChangeArrowheads="1"/>
          </p:cNvSpPr>
          <p:nvPr/>
        </p:nvSpPr>
        <p:spPr bwMode="auto">
          <a:xfrm>
            <a:off x="1911350" y="6188075"/>
            <a:ext cx="623888" cy="1841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</a:pPr>
            <a:r>
              <a:rPr lang="ru-RU" altLang="ru-RU" sz="600" b="1">
                <a:solidFill>
                  <a:srgbClr val="00B05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Технологическая революция</a:t>
            </a:r>
            <a:endParaRPr lang="ru-RU" altLang="ru-RU" sz="6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54" name="Text Box 12"/>
          <p:cNvSpPr txBox="1">
            <a:spLocks noChangeArrowheads="1"/>
          </p:cNvSpPr>
          <p:nvPr/>
        </p:nvSpPr>
        <p:spPr bwMode="auto">
          <a:xfrm>
            <a:off x="2641600" y="6178550"/>
            <a:ext cx="857250" cy="920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</a:pPr>
            <a:r>
              <a:rPr lang="ru-RU" altLang="ru-RU" sz="600" b="1">
                <a:solidFill>
                  <a:srgbClr val="E46C0A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Великие потрясения</a:t>
            </a:r>
            <a:endParaRPr lang="ru-RU" altLang="ru-RU" sz="600" b="1">
              <a:solidFill>
                <a:srgbClr val="E46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55" name="Text Box 12"/>
          <p:cNvSpPr txBox="1">
            <a:spLocks noChangeArrowheads="1"/>
          </p:cNvSpPr>
          <p:nvPr/>
        </p:nvSpPr>
        <p:spPr bwMode="auto">
          <a:xfrm>
            <a:off x="3571875" y="6176963"/>
            <a:ext cx="642938" cy="1841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</a:pPr>
            <a:r>
              <a:rPr lang="ru-RU" altLang="ru-RU" sz="600" b="1">
                <a:solidFill>
                  <a:srgbClr val="77933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Революция мировых рынков</a:t>
            </a:r>
            <a:endParaRPr lang="ru-RU" altLang="ru-RU" sz="600" b="1">
              <a:solidFill>
                <a:srgbClr val="7793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56" name="Text Box 12"/>
          <p:cNvSpPr txBox="1">
            <a:spLocks noChangeArrowheads="1"/>
          </p:cNvSpPr>
          <p:nvPr/>
        </p:nvSpPr>
        <p:spPr bwMode="auto">
          <a:xfrm>
            <a:off x="5711825" y="6194425"/>
            <a:ext cx="428625" cy="920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</a:pPr>
            <a:r>
              <a:rPr lang="ru-RU" altLang="ru-RU" sz="600" b="1">
                <a:solidFill>
                  <a:srgbClr val="E46C0A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ВП</a:t>
            </a:r>
            <a:endParaRPr lang="ru-RU" altLang="ru-RU" sz="600" b="1">
              <a:solidFill>
                <a:srgbClr val="E46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57" name="Text Box 12"/>
          <p:cNvSpPr txBox="1">
            <a:spLocks noChangeArrowheads="1"/>
          </p:cNvSpPr>
          <p:nvPr/>
        </p:nvSpPr>
        <p:spPr bwMode="auto">
          <a:xfrm>
            <a:off x="6234113" y="6188075"/>
            <a:ext cx="642937" cy="1841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</a:pPr>
            <a:r>
              <a:rPr lang="ru-RU" altLang="ru-RU" sz="600" b="1">
                <a:solidFill>
                  <a:srgbClr val="77933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Революция мировых рынков</a:t>
            </a:r>
            <a:endParaRPr lang="ru-RU" altLang="ru-RU" sz="600" b="1">
              <a:solidFill>
                <a:srgbClr val="7793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58" name="Text Box 12"/>
          <p:cNvSpPr txBox="1">
            <a:spLocks noChangeArrowheads="1"/>
          </p:cNvSpPr>
          <p:nvPr/>
        </p:nvSpPr>
        <p:spPr bwMode="auto">
          <a:xfrm>
            <a:off x="5614988" y="6188075"/>
            <a:ext cx="571500" cy="1841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</a:pPr>
            <a:r>
              <a:rPr lang="ru-RU" altLang="ru-RU" sz="600" b="1">
                <a:solidFill>
                  <a:srgbClr val="E46C0A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Великие</a:t>
            </a:r>
          </a:p>
          <a:p>
            <a:pPr algn="ctr" defTabSz="914400">
              <a:spcBef>
                <a:spcPct val="0"/>
              </a:spcBef>
              <a:buFontTx/>
              <a:buNone/>
            </a:pPr>
            <a:r>
              <a:rPr lang="ru-RU" altLang="ru-RU" sz="600" b="1">
                <a:solidFill>
                  <a:srgbClr val="E46C0A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потрясения</a:t>
            </a:r>
            <a:endParaRPr lang="ru-RU" altLang="ru-RU" sz="600" b="1">
              <a:solidFill>
                <a:srgbClr val="E46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59" name="Text Box 12"/>
          <p:cNvSpPr txBox="1">
            <a:spLocks noChangeArrowheads="1"/>
          </p:cNvSpPr>
          <p:nvPr/>
        </p:nvSpPr>
        <p:spPr bwMode="auto">
          <a:xfrm>
            <a:off x="4278313" y="6173788"/>
            <a:ext cx="571500" cy="18573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</a:pPr>
            <a:r>
              <a:rPr lang="ru-RU" altLang="ru-RU" sz="600" b="1">
                <a:solidFill>
                  <a:srgbClr val="A7198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Структурный</a:t>
            </a:r>
          </a:p>
          <a:p>
            <a:pPr algn="ctr" defTabSz="914400">
              <a:spcBef>
                <a:spcPct val="0"/>
              </a:spcBef>
              <a:buFontTx/>
              <a:buNone/>
            </a:pPr>
            <a:r>
              <a:rPr lang="ru-RU" altLang="ru-RU" sz="600" b="1">
                <a:solidFill>
                  <a:srgbClr val="A7198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кризис</a:t>
            </a:r>
            <a:endParaRPr lang="ru-RU" altLang="ru-RU" sz="600" b="1">
              <a:solidFill>
                <a:srgbClr val="A719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60" name="Text Box 12"/>
          <p:cNvSpPr txBox="1">
            <a:spLocks noChangeArrowheads="1"/>
          </p:cNvSpPr>
          <p:nvPr/>
        </p:nvSpPr>
        <p:spPr bwMode="auto">
          <a:xfrm>
            <a:off x="4889500" y="6197600"/>
            <a:ext cx="623888" cy="18573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</a:pPr>
            <a:r>
              <a:rPr lang="ru-RU" altLang="ru-RU" sz="600" b="1">
                <a:solidFill>
                  <a:srgbClr val="00B05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Технологическая революция</a:t>
            </a:r>
            <a:endParaRPr lang="ru-RU" altLang="ru-RU" sz="6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61" name="Text Box 12"/>
          <p:cNvSpPr txBox="1">
            <a:spLocks noChangeArrowheads="1"/>
          </p:cNvSpPr>
          <p:nvPr/>
        </p:nvSpPr>
        <p:spPr bwMode="auto">
          <a:xfrm>
            <a:off x="6918325" y="6197600"/>
            <a:ext cx="214313" cy="920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</a:pPr>
            <a:r>
              <a:rPr lang="ru-RU" altLang="ru-RU" sz="600" b="1">
                <a:solidFill>
                  <a:srgbClr val="A7198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СК</a:t>
            </a:r>
            <a:endParaRPr lang="ru-RU" altLang="ru-RU" sz="600" b="1">
              <a:solidFill>
                <a:srgbClr val="A719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62" name="Text Box 12"/>
          <p:cNvSpPr txBox="1">
            <a:spLocks noChangeArrowheads="1"/>
          </p:cNvSpPr>
          <p:nvPr/>
        </p:nvSpPr>
        <p:spPr bwMode="auto">
          <a:xfrm>
            <a:off x="7234238" y="6165850"/>
            <a:ext cx="623887" cy="1841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</a:pPr>
            <a:r>
              <a:rPr lang="ru-RU" altLang="ru-RU" sz="600" b="1">
                <a:solidFill>
                  <a:srgbClr val="00B05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Технологическая революция</a:t>
            </a:r>
            <a:endParaRPr lang="ru-RU" altLang="ru-RU" sz="6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63" name="Text Box 12"/>
          <p:cNvSpPr txBox="1">
            <a:spLocks noChangeArrowheads="1"/>
          </p:cNvSpPr>
          <p:nvPr/>
        </p:nvSpPr>
        <p:spPr bwMode="auto">
          <a:xfrm>
            <a:off x="7929563" y="6192838"/>
            <a:ext cx="214312" cy="920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</a:pPr>
            <a:r>
              <a:rPr lang="ru-RU" altLang="ru-RU" sz="600" b="1">
                <a:solidFill>
                  <a:srgbClr val="E46C0A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ВП</a:t>
            </a:r>
            <a:endParaRPr lang="ru-RU" altLang="ru-RU" sz="600" b="1">
              <a:solidFill>
                <a:srgbClr val="E46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64" name="Text Box 12"/>
          <p:cNvSpPr txBox="1">
            <a:spLocks noChangeArrowheads="1"/>
          </p:cNvSpPr>
          <p:nvPr/>
        </p:nvSpPr>
        <p:spPr bwMode="auto">
          <a:xfrm>
            <a:off x="8216900" y="6181725"/>
            <a:ext cx="642938" cy="18573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</a:pPr>
            <a:r>
              <a:rPr lang="ru-RU" altLang="ru-RU" sz="600" b="1">
                <a:solidFill>
                  <a:srgbClr val="77933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Революция мировых рынков</a:t>
            </a:r>
            <a:endParaRPr lang="ru-RU" altLang="ru-RU" sz="600" b="1">
              <a:solidFill>
                <a:srgbClr val="7793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854072"/>
              </p:ext>
            </p:extLst>
          </p:nvPr>
        </p:nvGraphicFramePr>
        <p:xfrm>
          <a:off x="41275" y="1350963"/>
          <a:ext cx="8951913" cy="1096962"/>
        </p:xfrm>
        <a:graphic>
          <a:graphicData uri="http://schemas.openxmlformats.org/drawingml/2006/table">
            <a:tbl>
              <a:tblPr/>
              <a:tblGrid>
                <a:gridCol w="930275"/>
                <a:gridCol w="1570038"/>
                <a:gridCol w="2978150"/>
                <a:gridCol w="2333625"/>
                <a:gridCol w="1139825"/>
              </a:tblGrid>
              <a:tr h="549274">
                <a:tc>
                  <a:txBody>
                    <a:bodyPr/>
                    <a:lstStyle>
                      <a:lvl1pPr marL="0" algn="l" defTabSz="914226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28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1pPr>
                      <a:lvl2pPr marL="742950" indent="-285750" algn="l" defTabSz="914226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24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2pPr>
                      <a:lvl3pPr marL="1143000" indent="-228600" algn="l" defTabSz="914226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20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3pPr>
                      <a:lvl4pPr marL="1600200" indent="-228600" algn="l" defTabSz="914226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4pPr>
                      <a:lvl5pPr marL="2057400" indent="-228600" algn="l" defTabSz="914226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5pPr>
                      <a:lvl6pPr marL="2514600" indent="-228600" algn="l" defTabSz="91422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6pPr>
                      <a:lvl7pPr marL="2971800" indent="-228600" algn="l" defTabSz="91422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7pPr>
                      <a:lvl8pPr marL="3429000" indent="-228600" algn="l" defTabSz="91422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8pPr>
                      <a:lvl9pPr marL="3886200" indent="-228600" algn="l" defTabSz="91422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Мирохозяй-ственный уклад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26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28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1pPr>
                      <a:lvl2pPr marL="742950" indent="-285750" algn="l" defTabSz="914226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24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2pPr>
                      <a:lvl3pPr marL="1143000" indent="-228600" algn="l" defTabSz="914226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20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3pPr>
                      <a:lvl4pPr marL="1600200" indent="-228600" algn="l" defTabSz="914226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4pPr>
                      <a:lvl5pPr marL="2057400" indent="-228600" algn="l" defTabSz="914226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5pPr>
                      <a:lvl6pPr marL="2514600" indent="-228600" algn="l" defTabSz="91422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6pPr>
                      <a:lvl7pPr marL="2971800" indent="-228600" algn="l" defTabSz="91422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7pPr>
                      <a:lvl8pPr marL="3429000" indent="-228600" algn="l" defTabSz="91422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8pPr>
                      <a:lvl9pPr marL="3886200" indent="-228600" algn="l" defTabSz="91422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Торгово-монополистический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26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28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1pPr>
                      <a:lvl2pPr marL="742950" indent="-285750" algn="l" defTabSz="914226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24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2pPr>
                      <a:lvl3pPr marL="1143000" indent="-228600" algn="l" defTabSz="914226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20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3pPr>
                      <a:lvl4pPr marL="1600200" indent="-228600" algn="l" defTabSz="914226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4pPr>
                      <a:lvl5pPr marL="2057400" indent="-228600" algn="l" defTabSz="914226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5pPr>
                      <a:lvl6pPr marL="2514600" indent="-228600" algn="l" defTabSz="91422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6pPr>
                      <a:lvl7pPr marL="2971800" indent="-228600" algn="l" defTabSz="91422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7pPr>
                      <a:lvl8pPr marL="3429000" indent="-228600" algn="l" defTabSz="91422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8pPr>
                      <a:lvl9pPr marL="3886200" indent="-228600" algn="l" defTabSz="91422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Колониальный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26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28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1pPr>
                      <a:lvl2pPr marL="742950" indent="-285750" algn="l" defTabSz="914226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24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2pPr>
                      <a:lvl3pPr marL="1143000" indent="-228600" algn="l" defTabSz="914226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20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3pPr>
                      <a:lvl4pPr marL="1600200" indent="-228600" algn="l" defTabSz="914226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4pPr>
                      <a:lvl5pPr marL="2057400" indent="-228600" algn="l" defTabSz="914226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5pPr>
                      <a:lvl6pPr marL="2514600" indent="-228600" algn="l" defTabSz="91422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6pPr>
                      <a:lvl7pPr marL="2971800" indent="-228600" algn="l" defTabSz="91422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7pPr>
                      <a:lvl8pPr marL="3429000" indent="-228600" algn="l" defTabSz="91422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8pPr>
                      <a:lvl9pPr marL="3886200" indent="-228600" algn="l" defTabSz="91422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Имперский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26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28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1pPr>
                      <a:lvl2pPr marL="742950" indent="-285750" algn="l" defTabSz="914226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24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2pPr>
                      <a:lvl3pPr marL="1143000" indent="-228600" algn="l" defTabSz="914226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20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3pPr>
                      <a:lvl4pPr marL="1600200" indent="-228600" algn="l" defTabSz="914226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4pPr>
                      <a:lvl5pPr marL="2057400" indent="-228600" algn="l" defTabSz="914226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5pPr>
                      <a:lvl6pPr marL="2514600" indent="-228600" algn="l" defTabSz="91422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6pPr>
                      <a:lvl7pPr marL="2971800" indent="-228600" algn="l" defTabSz="91422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7pPr>
                      <a:lvl8pPr marL="3429000" indent="-228600" algn="l" defTabSz="91422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8pPr>
                      <a:lvl9pPr marL="3886200" indent="-228600" algn="l" defTabSz="91422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Интегральный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>
                      <a:lvl1pPr marL="0" algn="l" defTabSz="914226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28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1pPr>
                      <a:lvl2pPr marL="742950" indent="-285750" algn="l" defTabSz="914226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24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2pPr>
                      <a:lvl3pPr marL="1143000" indent="-228600" algn="l" defTabSz="914226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20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3pPr>
                      <a:lvl4pPr marL="1600200" indent="-228600" algn="l" defTabSz="914226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4pPr>
                      <a:lvl5pPr marL="2057400" indent="-228600" algn="l" defTabSz="914226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5pPr>
                      <a:lvl6pPr marL="2514600" indent="-228600" algn="l" defTabSz="91422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6pPr>
                      <a:lvl7pPr marL="2971800" indent="-228600" algn="l" defTabSz="91422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7pPr>
                      <a:lvl8pPr marL="3429000" indent="-228600" algn="l" defTabSz="91422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8pPr>
                      <a:lvl9pPr marL="3886200" indent="-228600" algn="l" defTabSz="91422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Лидирующие страны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26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28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1pPr>
                      <a:lvl2pPr marL="742950" indent="-285750" algn="l" defTabSz="914226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24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2pPr>
                      <a:lvl3pPr marL="1143000" indent="-228600" algn="l" defTabSz="914226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20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3pPr>
                      <a:lvl4pPr marL="1600200" indent="-228600" algn="l" defTabSz="914226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4pPr>
                      <a:lvl5pPr marL="2057400" indent="-228600" algn="l" defTabSz="914226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5pPr>
                      <a:lvl6pPr marL="2514600" indent="-228600" algn="l" defTabSz="91422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6pPr>
                      <a:lvl7pPr marL="2971800" indent="-228600" algn="l" defTabSz="91422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7pPr>
                      <a:lvl8pPr marL="3429000" indent="-228600" algn="l" defTabSz="91422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8pPr>
                      <a:lvl9pPr marL="3886200" indent="-228600" algn="l" defTabSz="91422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Голландия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26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28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1pPr>
                      <a:lvl2pPr marL="742950" indent="-285750" algn="l" defTabSz="914226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24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2pPr>
                      <a:lvl3pPr marL="1143000" indent="-228600" algn="l" defTabSz="914226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20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3pPr>
                      <a:lvl4pPr marL="1600200" indent="-228600" algn="l" defTabSz="914226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4pPr>
                      <a:lvl5pPr marL="2057400" indent="-228600" algn="l" defTabSz="914226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5pPr>
                      <a:lvl6pPr marL="2514600" indent="-228600" algn="l" defTabSz="91422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6pPr>
                      <a:lvl7pPr marL="2971800" indent="-228600" algn="l" defTabSz="91422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7pPr>
                      <a:lvl8pPr marL="3429000" indent="-228600" algn="l" defTabSz="91422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8pPr>
                      <a:lvl9pPr marL="3886200" indent="-228600" algn="l" defTabSz="91422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Великобритания и Россия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26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28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1pPr>
                      <a:lvl2pPr marL="742950" indent="-285750" algn="l" defTabSz="914226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24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2pPr>
                      <a:lvl3pPr marL="1143000" indent="-228600" algn="l" defTabSz="914226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20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3pPr>
                      <a:lvl4pPr marL="1600200" indent="-228600" algn="l" defTabSz="914226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4pPr>
                      <a:lvl5pPr marL="2057400" indent="-228600" algn="l" defTabSz="914226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5pPr>
                      <a:lvl6pPr marL="2514600" indent="-228600" algn="l" defTabSz="91422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6pPr>
                      <a:lvl7pPr marL="2971800" indent="-228600" algn="l" defTabSz="91422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7pPr>
                      <a:lvl8pPr marL="3429000" indent="-228600" algn="l" defTabSz="91422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8pPr>
                      <a:lvl9pPr marL="3886200" indent="-228600" algn="l" defTabSz="91422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США и СССР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26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28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1pPr>
                      <a:lvl2pPr marL="742950" indent="-285750" algn="l" defTabSz="914226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24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2pPr>
                      <a:lvl3pPr marL="1143000" indent="-228600" algn="l" defTabSz="914226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20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3pPr>
                      <a:lvl4pPr marL="1600200" indent="-228600" algn="l" defTabSz="914226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4pPr>
                      <a:lvl5pPr marL="2057400" indent="-228600" algn="l" defTabSz="914226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5pPr>
                      <a:lvl6pPr marL="2514600" indent="-228600" algn="l" defTabSz="91422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6pPr>
                      <a:lvl7pPr marL="2971800" indent="-228600" algn="l" defTabSz="91422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7pPr>
                      <a:lvl8pPr marL="3429000" indent="-228600" algn="l" defTabSz="91422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8pPr>
                      <a:lvl9pPr marL="3886200" indent="-228600" algn="l" defTabSz="914226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7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ШОС, ЕАЭС, МЕРКОСУР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853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51720" y="72008"/>
            <a:ext cx="6048672" cy="620688"/>
          </a:xfrm>
        </p:spPr>
        <p:txBody>
          <a:bodyPr/>
          <a:lstStyle/>
          <a:p>
            <a:r>
              <a:rPr lang="ru-RU" altLang="ru-RU" sz="1600" dirty="0" smtClean="0"/>
              <a:t/>
            </a:r>
            <a:br>
              <a:rPr lang="ru-RU" altLang="ru-RU" sz="1600" dirty="0" smtClean="0"/>
            </a:br>
            <a:r>
              <a:rPr lang="ru-RU" altLang="ru-RU" sz="1400" dirty="0" smtClean="0"/>
              <a:t>Сопоставление </a:t>
            </a:r>
            <a:r>
              <a:rPr lang="ru-RU" altLang="ru-RU" sz="1400" dirty="0"/>
              <a:t>ряда показателей  ядра Американского </a:t>
            </a:r>
            <a:br>
              <a:rPr lang="ru-RU" altLang="ru-RU" sz="1400" dirty="0"/>
            </a:br>
            <a:r>
              <a:rPr lang="ru-RU" altLang="ru-RU" sz="1400" dirty="0"/>
              <a:t>и Азиатского циклов накопления капитала </a:t>
            </a:r>
            <a:r>
              <a:rPr lang="ru-RU" sz="1400" dirty="0"/>
              <a:t>(% от мирового)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051308"/>
              </p:ext>
            </p:extLst>
          </p:nvPr>
        </p:nvGraphicFramePr>
        <p:xfrm>
          <a:off x="395920" y="1112312"/>
          <a:ext cx="8352160" cy="5312828"/>
        </p:xfrm>
        <a:graphic>
          <a:graphicData uri="http://schemas.openxmlformats.org/drawingml/2006/table">
            <a:tbl>
              <a:tblPr firstRow="1" firstCol="1" bandRow="1"/>
              <a:tblGrid>
                <a:gridCol w="5073019">
                  <a:extLst>
                    <a:ext uri="{9D8B030D-6E8A-4147-A177-3AD203B41FA5}"/>
                  </a:extLst>
                </a:gridCol>
                <a:gridCol w="1093047">
                  <a:extLst>
                    <a:ext uri="{9D8B030D-6E8A-4147-A177-3AD203B41FA5}"/>
                  </a:extLst>
                </a:gridCol>
                <a:gridCol w="1093047">
                  <a:extLst>
                    <a:ext uri="{9D8B030D-6E8A-4147-A177-3AD203B41FA5}"/>
                  </a:extLst>
                </a:gridCol>
                <a:gridCol w="1093047">
                  <a:extLst>
                    <a:ext uri="{9D8B030D-6E8A-4147-A177-3AD203B41FA5}"/>
                  </a:extLst>
                </a:gridCol>
              </a:tblGrid>
              <a:tr h="479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994" marR="4099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994" marR="4099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994" marR="4099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994" marR="4099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/>
                </a:extLst>
              </a:tr>
              <a:tr h="21595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85725" indent="-85725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x-none" sz="1400" b="1" i="0" strike="noStrike" cap="non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Ядро Американского цикла накопления капитала</a:t>
                      </a:r>
                      <a:r>
                        <a:rPr lang="x-none" sz="1400" b="0" i="0" strike="noStrike" cap="non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  <a:endParaRPr lang="ru-RU" sz="1400" b="0" i="0" strike="noStrike" cap="none" baseline="0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400" b="1" i="0" strike="noStrike" cap="none" baseline="0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marL="361950" indent="0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x-none" sz="1400" b="1" i="0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ВВП</a:t>
                      </a:r>
                      <a:r>
                        <a:rPr lang="x-none" sz="1400" b="0" i="0" strike="noStrike" cap="non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  <a:endParaRPr lang="x-none" sz="1400" b="0" i="0" strike="noStrike" cap="none" baseline="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marL="361950" indent="0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61950" indent="0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x-none" sz="1400" b="1" i="0" strike="noStrike" cap="non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Доля в экспорте </a:t>
                      </a:r>
                      <a:r>
                        <a:rPr lang="x-none" sz="1400" b="0" i="0" strike="noStrike" cap="non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361950" indent="0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61950" indent="0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x-none" sz="1400" b="1" i="0" strike="noStrike" cap="non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Доля в импорте </a:t>
                      </a:r>
                      <a:r>
                        <a:rPr lang="x-none" sz="1400" b="0" i="0" strike="noStrike" cap="non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361950" indent="0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61950" indent="0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x-none" sz="1400" b="1" i="0" strike="noStrike" cap="non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Доля в экспорте высокотехнологичной продукции</a:t>
                      </a:r>
                      <a:r>
                        <a:rPr lang="x-none" sz="1400" b="0" i="0" strike="noStrike" cap="non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40994" marR="4099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4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4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36,5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26,5</a:t>
                      </a: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0994" marR="4099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4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4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32,4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994" marR="4099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4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18,2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16,0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994" marR="4099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26051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1" i="0" strike="noStrike" cap="none" baseline="0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x-none" sz="1400" b="1" i="0" strike="noStrike" cap="none" baseline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Ядро </a:t>
                      </a:r>
                      <a:r>
                        <a:rPr lang="x-none" sz="1400" b="1" i="0" strike="noStrike" cap="non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Азиатского цикла накопления капитала</a:t>
                      </a:r>
                      <a:r>
                        <a:rPr lang="x-none" sz="1400" b="0" i="0" strike="noStrike" cap="non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61950" indent="0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x-none" sz="1400" b="1" i="0" strike="noStrike" cap="none" baseline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ВВП</a:t>
                      </a:r>
                      <a:r>
                        <a:rPr lang="x-none" sz="1400" b="0" i="0" strike="noStrike" cap="none" baseline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361950" indent="0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61950" indent="0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x-none" sz="1400" b="1" i="0" strike="noStrike" cap="non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Доля в экспорте </a:t>
                      </a:r>
                      <a:r>
                        <a:rPr lang="x-none" sz="1400" b="0" i="0" strike="noStrike" cap="non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361950" indent="0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61950" indent="0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x-none" sz="1400" b="1" i="0" strike="noStrike" cap="non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Доля в импорте </a:t>
                      </a:r>
                      <a:r>
                        <a:rPr lang="x-none" sz="1400" b="0" i="0" strike="noStrike" cap="non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361950" indent="0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61950" indent="0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x-none" sz="1400" b="1" i="0" strike="noStrike" cap="non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Доля в экспорте высокотехнологичной продукции</a:t>
                      </a:r>
                      <a:r>
                        <a:rPr lang="x-none" sz="1400" b="0" i="0" strike="noStrike" cap="non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994" marR="4099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28,0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994" marR="4099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4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33,0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994" marR="4099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4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38,0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0994" marR="4099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779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1491" y="195789"/>
            <a:ext cx="6116893" cy="360040"/>
          </a:xfrm>
        </p:spPr>
        <p:txBody>
          <a:bodyPr/>
          <a:lstStyle/>
          <a:p>
            <a:r>
              <a:rPr lang="ru-RU" sz="1800" dirty="0"/>
              <a:t>Текущие перспективы экономического развития</a:t>
            </a:r>
            <a:r>
              <a:rPr lang="en-US" sz="1800" dirty="0"/>
              <a:t> </a:t>
            </a:r>
            <a:r>
              <a:rPr lang="ru-RU" sz="1800" dirty="0" smtClean="0"/>
              <a:t>ЕАЭС в </a:t>
            </a:r>
            <a:r>
              <a:rPr lang="ru-RU" sz="1800" dirty="0"/>
              <a:t>2021-2023 гг</a:t>
            </a:r>
            <a:r>
              <a:rPr lang="ru-RU" sz="1800" dirty="0" smtClean="0"/>
              <a:t>.: инерционный сценарий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4294967295"/>
          </p:nvPr>
        </p:nvSpPr>
        <p:spPr>
          <a:xfrm>
            <a:off x="179512" y="3933056"/>
            <a:ext cx="4867438" cy="21971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b="1" dirty="0" smtClean="0"/>
              <a:t>Краткосрочный период:</a:t>
            </a:r>
            <a:r>
              <a:rPr lang="ru-RU" sz="1500" dirty="0" smtClean="0"/>
              <a:t> </a:t>
            </a:r>
            <a:r>
              <a:rPr lang="ru-RU" sz="1500" b="1" i="1" dirty="0" smtClean="0"/>
              <a:t>замедление</a:t>
            </a:r>
            <a:r>
              <a:rPr lang="ru-RU" sz="1500" dirty="0" smtClean="0"/>
              <a:t> динамики восстановления в </a:t>
            </a:r>
            <a:r>
              <a:rPr lang="ru-RU" sz="1500" dirty="0"/>
              <a:t>конце 2021 года </a:t>
            </a:r>
          </a:p>
          <a:p>
            <a:pPr marL="0" indent="0">
              <a:buNone/>
            </a:pPr>
            <a:r>
              <a:rPr lang="ru-RU" sz="1500" b="1" dirty="0" smtClean="0"/>
              <a:t>Среднесрочный период: </a:t>
            </a:r>
            <a:r>
              <a:rPr lang="ru-RU" sz="1500" b="1" i="1" dirty="0" smtClean="0"/>
              <a:t>замедление</a:t>
            </a:r>
            <a:r>
              <a:rPr lang="ru-RU" sz="1500" dirty="0" smtClean="0"/>
              <a:t> </a:t>
            </a:r>
            <a:r>
              <a:rPr lang="ru-RU" sz="1500" dirty="0"/>
              <a:t>роста в </a:t>
            </a:r>
            <a:r>
              <a:rPr lang="ru-RU" sz="1500" dirty="0" smtClean="0"/>
              <a:t>ЕАЭС. Прогнозы пересматриваются в сторону ухудшения по причине сохранения жесткой денежно-кредитной политики в 2022-2023 гг.</a:t>
            </a:r>
          </a:p>
          <a:p>
            <a:pPr marL="0" indent="0">
              <a:buNone/>
            </a:pPr>
            <a:r>
              <a:rPr lang="ru-RU" sz="1500" b="1" dirty="0" smtClean="0"/>
              <a:t>Долгосрочный период: </a:t>
            </a:r>
            <a:r>
              <a:rPr lang="ru-RU" sz="1500" b="1" i="1" dirty="0" smtClean="0"/>
              <a:t>снижение</a:t>
            </a:r>
            <a:r>
              <a:rPr lang="ru-RU" sz="1500" dirty="0" smtClean="0"/>
              <a:t> потенциальных темпов роста в результате замедления инвестиционной активности</a:t>
            </a:r>
            <a:endParaRPr lang="ru-RU" sz="1500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4294967295"/>
          </p:nvPr>
        </p:nvSpPr>
        <p:spPr>
          <a:xfrm>
            <a:off x="4572131" y="1269203"/>
            <a:ext cx="4372658" cy="13879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500" b="1" dirty="0" smtClean="0"/>
              <a:t>Основные ориентиры </a:t>
            </a:r>
            <a:r>
              <a:rPr lang="ru-RU" sz="1500" b="1" dirty="0"/>
              <a:t>макроэкономической политики государств – членов </a:t>
            </a:r>
            <a:r>
              <a:rPr lang="ru-RU" sz="1500" b="1" dirty="0" smtClean="0"/>
              <a:t>ЕАЭС на </a:t>
            </a:r>
            <a:r>
              <a:rPr lang="ru-RU" sz="1500" b="1" dirty="0"/>
              <a:t>2021 – </a:t>
            </a:r>
            <a:r>
              <a:rPr lang="ru-RU" sz="1500" b="1" dirty="0" smtClean="0"/>
              <a:t>2022 гг.: </a:t>
            </a:r>
          </a:p>
          <a:p>
            <a:pPr marL="0" indent="0" algn="just">
              <a:buNone/>
            </a:pPr>
            <a:r>
              <a:rPr lang="ru-RU" sz="1500" dirty="0" smtClean="0"/>
              <a:t>обеспечение</a:t>
            </a:r>
            <a:r>
              <a:rPr lang="ru-RU" sz="1500" b="1" dirty="0" smtClean="0"/>
              <a:t> </a:t>
            </a:r>
            <a:r>
              <a:rPr lang="ru-RU" sz="1500" dirty="0" smtClean="0"/>
              <a:t>темпов </a:t>
            </a:r>
            <a:r>
              <a:rPr lang="ru-RU" sz="1500" dirty="0"/>
              <a:t>роста 4,5 – 5,5 </a:t>
            </a:r>
            <a:r>
              <a:rPr lang="ru-RU" sz="1500" dirty="0" smtClean="0"/>
              <a:t>% в год (превышение среднемировых)</a:t>
            </a:r>
            <a:endParaRPr lang="ru-RU" sz="15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71342" y="2797915"/>
            <a:ext cx="3974236" cy="32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рогноз ЕЭК</a:t>
            </a:r>
            <a:endParaRPr lang="ru-RU" sz="15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08618" y="990771"/>
            <a:ext cx="4435390" cy="2339334"/>
            <a:chOff x="2985711" y="848877"/>
            <a:chExt cx="3938459" cy="2715168"/>
          </a:xfrm>
        </p:grpSpPr>
        <p:graphicFrame>
          <p:nvGraphicFramePr>
            <p:cNvPr id="16" name="Диаграмма 15"/>
            <p:cNvGraphicFramePr/>
            <p:nvPr>
              <p:extLst/>
            </p:nvPr>
          </p:nvGraphicFramePr>
          <p:xfrm>
            <a:off x="2985711" y="1447296"/>
            <a:ext cx="3852841" cy="21167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3221119" y="848877"/>
              <a:ext cx="310273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Тенденции в динамике ВВП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384363" y="1116948"/>
              <a:ext cx="15398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900" i="1" dirty="0"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ru-RU" sz="9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постоянных ценах </a:t>
              </a:r>
              <a:br>
                <a:rPr lang="ru-RU" sz="9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9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индекс (</a:t>
              </a:r>
              <a:r>
                <a:rPr lang="ru-RU" sz="900" i="1" dirty="0">
                  <a:latin typeface="Arial" panose="020B0604020202020204" pitchFamily="34" charset="0"/>
                  <a:cs typeface="Arial" panose="020B0604020202020204" pitchFamily="34" charset="0"/>
                </a:rPr>
                <a:t>2000=100)</a:t>
              </a:r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553" y="3121081"/>
            <a:ext cx="3235814" cy="280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5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51720" y="72008"/>
            <a:ext cx="6048672" cy="620688"/>
          </a:xfrm>
        </p:spPr>
        <p:txBody>
          <a:bodyPr/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Основные </a:t>
            </a:r>
            <a:r>
              <a:rPr lang="ru-RU" sz="1800" dirty="0"/>
              <a:t>характеристики государства при Интегральном мирохозяйственном укладе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824659"/>
              </p:ext>
            </p:extLst>
          </p:nvPr>
        </p:nvGraphicFramePr>
        <p:xfrm>
          <a:off x="611560" y="908720"/>
          <a:ext cx="7991475" cy="5941886"/>
        </p:xfrm>
        <a:graphic>
          <a:graphicData uri="http://schemas.openxmlformats.org/drawingml/2006/table">
            <a:tbl>
              <a:tblPr/>
              <a:tblGrid>
                <a:gridCol w="2663825"/>
                <a:gridCol w="2663825"/>
                <a:gridCol w="2663825"/>
              </a:tblGrid>
              <a:tr h="1157288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28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24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20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Нравственные императивы</a:t>
                      </a: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601" marR="506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28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24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20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Государство</a:t>
                      </a: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 системный интегратор </a:t>
                      </a: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</a:t>
                      </a:r>
                      <a:r>
                        <a:rPr kumimoji="0" lang="ru-RU" alt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гармонизатор</a:t>
                      </a: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социально-экономических интересов</a:t>
                      </a: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601" marR="506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28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24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20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Справедливый и правовой миропорядок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601" marR="506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5437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28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24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20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примат общественных интересов над личными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право граждан на достойную жизнь и гармоничное свободное развитие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экологические ограничения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социальная справедливость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прозрачные отношения собственности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соотнесение прав, обязанностей и ответственности</a:t>
                      </a:r>
                    </a:p>
                  </a:txBody>
                  <a:tcPr marL="50601" marR="506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28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24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20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социальное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суверенное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демократическое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правовое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планово-рыночное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справедливое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развивающее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гуманное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партнерское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интеллектуальное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сложносоставное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ответственное</a:t>
                      </a:r>
                    </a:p>
                  </a:txBody>
                  <a:tcPr marL="50601" marR="506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28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24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200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itchFamily="34" charset="0"/>
                          <a:ea typeface="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примат международных обязательств над национальным правом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добровольность международных обязательств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покрытие международным правом валютно-финансовых и торгово-инвестиционных отношений, включая эмиссию и обращение мировых валют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соблюдение национального суверенитета с четким определением международных обязательств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ru-RU" alt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взаимовыгодность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международного сотрудничества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право каждого государства на установление ограничений по трансграничным операциям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0601" marR="506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4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30473" y="143511"/>
            <a:ext cx="6890281" cy="483518"/>
          </a:xfrm>
        </p:spPr>
        <p:txBody>
          <a:bodyPr vert="horz" lIns="91422" tIns="45711" rIns="91422" bIns="45711" rtlCol="0" anchor="ctr">
            <a:noAutofit/>
          </a:bodyPr>
          <a:lstStyle/>
          <a:p>
            <a:r>
              <a:rPr lang="ru-RU" sz="1800" dirty="0"/>
              <a:t>Реализация Стратегических направлений до 2025 </a:t>
            </a:r>
            <a:r>
              <a:rPr lang="ru-RU" sz="1800" dirty="0" smtClean="0"/>
              <a:t>года</a:t>
            </a:r>
            <a:br>
              <a:rPr lang="ru-RU" sz="1800" dirty="0" smtClean="0"/>
            </a:br>
            <a:r>
              <a:rPr lang="ru-RU" sz="1800" dirty="0" smtClean="0"/>
              <a:t>не </a:t>
            </a:r>
            <a:r>
              <a:rPr lang="ru-RU" sz="1800" dirty="0"/>
              <a:t>обеспечена финансовыми источниками</a:t>
            </a:r>
          </a:p>
        </p:txBody>
      </p:sp>
      <p:sp>
        <p:nvSpPr>
          <p:cNvPr id="2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48264" y="6496870"/>
            <a:ext cx="2133600" cy="273844"/>
          </a:xfrm>
        </p:spPr>
        <p:txBody>
          <a:bodyPr/>
          <a:lstStyle/>
          <a:p>
            <a:fld id="{1449F5B5-541A-4323-91FB-2F18BBA32813}" type="slidenum">
              <a:rPr lang="ru-RU" sz="1600" b="1">
                <a:solidFill>
                  <a:schemeClr val="tx1"/>
                </a:solidFill>
              </a:rPr>
              <a:t>21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18965" y="799590"/>
            <a:ext cx="3451986" cy="556316"/>
            <a:chOff x="236560" y="1592293"/>
            <a:chExt cx="3441035" cy="55631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81882" y="1645887"/>
              <a:ext cx="475123" cy="50040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236560" y="1592293"/>
              <a:ext cx="3441035" cy="556316"/>
              <a:chOff x="277469" y="1669945"/>
              <a:chExt cx="3441035" cy="556316"/>
            </a:xfrm>
          </p:grpSpPr>
          <p:sp>
            <p:nvSpPr>
              <p:cNvPr id="25" name="Rectangle 8">
                <a:extLst>
                  <a:ext uri="{FF2B5EF4-FFF2-40B4-BE49-F238E27FC236}">
                    <a16:creationId xmlns:a16="http://schemas.microsoft.com/office/drawing/2014/main" xmlns="" id="{C0E9E1F8-F6D9-4996-8194-9A3130E9F560}"/>
                  </a:ext>
                </a:extLst>
              </p:cNvPr>
              <p:cNvSpPr/>
              <p:nvPr/>
            </p:nvSpPr>
            <p:spPr>
              <a:xfrm rot="5400000">
                <a:off x="61645" y="1938564"/>
                <a:ext cx="501205" cy="69558"/>
              </a:xfrm>
              <a:prstGeom prst="rect">
                <a:avLst/>
              </a:prstGeom>
              <a:solidFill>
                <a:schemeClr val="bg1">
                  <a:lumMod val="50000"/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>
                  <a:sym typeface="Calibri"/>
                </a:endParaRPr>
              </a:p>
            </p:txBody>
          </p:sp>
          <p:sp>
            <p:nvSpPr>
              <p:cNvPr id="27" name="Rectangle 8">
                <a:extLst>
                  <a:ext uri="{FF2B5EF4-FFF2-40B4-BE49-F238E27FC236}">
                    <a16:creationId xmlns:a16="http://schemas.microsoft.com/office/drawing/2014/main" xmlns="" id="{C0E9E1F8-F6D9-4996-8194-9A3130E9F560}"/>
                  </a:ext>
                </a:extLst>
              </p:cNvPr>
              <p:cNvSpPr/>
              <p:nvPr/>
            </p:nvSpPr>
            <p:spPr>
              <a:xfrm>
                <a:off x="570207" y="2130008"/>
                <a:ext cx="2374231" cy="96253"/>
              </a:xfrm>
              <a:prstGeom prst="rect">
                <a:avLst/>
              </a:prstGeom>
              <a:solidFill>
                <a:schemeClr val="bg1">
                  <a:lumMod val="85000"/>
                  <a:alpha val="5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>
                  <a:sym typeface="Calibri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12595" y="1744210"/>
                <a:ext cx="29059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ru-RU" sz="1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основных направлений</a:t>
                </a:r>
                <a:endParaRPr lang="ru-RU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76981" y="1669945"/>
                <a:ext cx="55332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>
                  <a:defRPr sz="4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sz="3000" dirty="0" smtClean="0">
                    <a:solidFill>
                      <a:srgbClr val="002A7F"/>
                    </a:solidFill>
                  </a:rPr>
                  <a:t>11</a:t>
                </a:r>
                <a:endParaRPr lang="ru-RU" sz="3000" dirty="0">
                  <a:solidFill>
                    <a:srgbClr val="002A7F"/>
                  </a:solidFill>
                </a:endParaRPr>
              </a:p>
            </p:txBody>
          </p:sp>
        </p:grpSp>
      </p:grpSp>
      <p:grpSp>
        <p:nvGrpSpPr>
          <p:cNvPr id="50" name="Группа 49"/>
          <p:cNvGrpSpPr/>
          <p:nvPr/>
        </p:nvGrpSpPr>
        <p:grpSpPr>
          <a:xfrm>
            <a:off x="4837191" y="812791"/>
            <a:ext cx="3177873" cy="553998"/>
            <a:chOff x="236560" y="1603176"/>
            <a:chExt cx="3167791" cy="553998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381882" y="1645887"/>
              <a:ext cx="622539" cy="50040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2" name="Группа 51"/>
            <p:cNvGrpSpPr/>
            <p:nvPr/>
          </p:nvGrpSpPr>
          <p:grpSpPr>
            <a:xfrm>
              <a:off x="236560" y="1603176"/>
              <a:ext cx="3167791" cy="553998"/>
              <a:chOff x="277469" y="1680828"/>
              <a:chExt cx="3167791" cy="553998"/>
            </a:xfrm>
          </p:grpSpPr>
          <p:sp>
            <p:nvSpPr>
              <p:cNvPr id="54" name="Rectangle 8">
                <a:extLst>
                  <a:ext uri="{FF2B5EF4-FFF2-40B4-BE49-F238E27FC236}">
                    <a16:creationId xmlns:a16="http://schemas.microsoft.com/office/drawing/2014/main" xmlns="" id="{C0E9E1F8-F6D9-4996-8194-9A3130E9F560}"/>
                  </a:ext>
                </a:extLst>
              </p:cNvPr>
              <p:cNvSpPr/>
              <p:nvPr/>
            </p:nvSpPr>
            <p:spPr>
              <a:xfrm rot="5400000">
                <a:off x="61645" y="1938564"/>
                <a:ext cx="501205" cy="69558"/>
              </a:xfrm>
              <a:prstGeom prst="rect">
                <a:avLst/>
              </a:prstGeom>
              <a:solidFill>
                <a:schemeClr val="bg1">
                  <a:lumMod val="50000"/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>
                  <a:sym typeface="Calibri"/>
                </a:endParaRPr>
              </a:p>
            </p:txBody>
          </p:sp>
          <p:sp>
            <p:nvSpPr>
              <p:cNvPr id="55" name="Rectangle 8">
                <a:extLst>
                  <a:ext uri="{FF2B5EF4-FFF2-40B4-BE49-F238E27FC236}">
                    <a16:creationId xmlns:a16="http://schemas.microsoft.com/office/drawing/2014/main" xmlns="" id="{C0E9E1F8-F6D9-4996-8194-9A3130E9F560}"/>
                  </a:ext>
                </a:extLst>
              </p:cNvPr>
              <p:cNvSpPr/>
              <p:nvPr/>
            </p:nvSpPr>
            <p:spPr>
              <a:xfrm>
                <a:off x="570207" y="2130008"/>
                <a:ext cx="2374231" cy="96253"/>
              </a:xfrm>
              <a:prstGeom prst="rect">
                <a:avLst/>
              </a:prstGeom>
              <a:solidFill>
                <a:schemeClr val="bg1">
                  <a:lumMod val="85000"/>
                  <a:alpha val="5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>
                  <a:sym typeface="Calibri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960945" y="1733131"/>
                <a:ext cx="24843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ru-RU" sz="1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меры и механизма </a:t>
                </a:r>
                <a:endParaRPr lang="ru-RU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54395" y="1680828"/>
                <a:ext cx="759330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>
                  <a:defRPr sz="4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sz="3000" dirty="0" smtClean="0">
                    <a:solidFill>
                      <a:srgbClr val="002A7F"/>
                    </a:solidFill>
                  </a:rPr>
                  <a:t>332</a:t>
                </a:r>
                <a:endParaRPr lang="ru-RU" sz="3000" dirty="0">
                  <a:solidFill>
                    <a:srgbClr val="002A7F"/>
                  </a:solidFill>
                </a:endParaRPr>
              </a:p>
            </p:txBody>
          </p:sp>
        </p:grpSp>
      </p:grp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1238498" y="4480250"/>
            <a:ext cx="7351727" cy="15651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73924" y="6339758"/>
            <a:ext cx="72271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2C871D"/>
                </a:solidFill>
              </a:rPr>
              <a:t>.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256855" y="4483097"/>
            <a:ext cx="647838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u="sng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Возможные источники финансирования:</a:t>
            </a:r>
          </a:p>
          <a:p>
            <a:r>
              <a:rPr lang="ru-RU" sz="13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Импортные таможенные </a:t>
            </a:r>
            <a:r>
              <a:rPr lang="ru-RU" sz="13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пошлины (в % от поступлений)</a:t>
            </a:r>
          </a:p>
          <a:p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Целевые взносы (в % от ВВП)  </a:t>
            </a:r>
            <a:endParaRPr lang="ru-RU" sz="13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3. </a:t>
            </a:r>
            <a:r>
              <a:rPr lang="ru-RU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Экспортные пошлины на сырьевые товары (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альтернатива ТУР </a:t>
            </a:r>
            <a:r>
              <a:rPr lang="ru-RU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 в 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от ВВП</a:t>
            </a:r>
            <a:r>
              <a:rPr lang="ru-RU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Экологические налоги и сборы (в 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от ВВП</a:t>
            </a:r>
            <a:r>
              <a:rPr lang="ru-RU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специальных инструментов </a:t>
            </a:r>
            <a:r>
              <a:rPr lang="ru-RU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рефинансирования</a:t>
            </a:r>
          </a:p>
          <a:p>
            <a:r>
              <a:rPr lang="ru-RU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совместных 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инвестиций, </a:t>
            </a:r>
            <a:r>
              <a:rPr lang="ru-RU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производственной кооперации</a:t>
            </a:r>
            <a:r>
              <a:rPr lang="ru-RU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научно-технического 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инновационного развития </a:t>
            </a:r>
            <a:r>
              <a:rPr lang="ru-RU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со стороны</a:t>
            </a:r>
          </a:p>
          <a:p>
            <a:r>
              <a:rPr lang="ru-RU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центральных (национальных) банков, по дополнительному согласованию</a:t>
            </a:r>
            <a:endParaRPr lang="ru-RU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660232" y="4483097"/>
            <a:ext cx="249615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300" b="1" u="sng" dirty="0" smtClean="0">
              <a:solidFill>
                <a:srgbClr val="2C871D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ru-RU" sz="1300" b="1" dirty="0" smtClean="0">
                <a:solidFill>
                  <a:srgbClr val="2C8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</a:t>
            </a:r>
            <a:r>
              <a:rPr lang="ru-RU" sz="1300" b="1" dirty="0">
                <a:solidFill>
                  <a:srgbClr val="2C8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1300" b="1" dirty="0" smtClean="0">
                <a:solidFill>
                  <a:srgbClr val="2C8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300" dirty="0" smtClean="0">
                <a:solidFill>
                  <a:srgbClr val="2C8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300" b="1" dirty="0" smtClean="0">
                <a:solidFill>
                  <a:srgbClr val="2C8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8,7 </a:t>
            </a:r>
            <a:r>
              <a:rPr lang="ru-RU" sz="1300" b="1" dirty="0">
                <a:solidFill>
                  <a:srgbClr val="2C8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</a:t>
            </a:r>
            <a:r>
              <a:rPr lang="ru-RU" sz="1300" b="1" dirty="0" smtClean="0">
                <a:solidFill>
                  <a:srgbClr val="2C8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рублей*</a:t>
            </a:r>
            <a:endParaRPr lang="ru-RU" sz="1300" b="1" dirty="0">
              <a:solidFill>
                <a:srgbClr val="2C87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b="1" dirty="0" smtClean="0">
                <a:solidFill>
                  <a:srgbClr val="2C871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0,05% </a:t>
            </a:r>
            <a:r>
              <a:rPr lang="en-US" sz="1300" dirty="0">
                <a:solidFill>
                  <a:srgbClr val="2C8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300" b="1" dirty="0" smtClean="0">
                <a:solidFill>
                  <a:srgbClr val="2C871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69,2 млрд рублей**</a:t>
            </a:r>
            <a:endParaRPr lang="ru-RU" sz="1300" b="1" dirty="0">
              <a:solidFill>
                <a:srgbClr val="2C871D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ru-RU" sz="1300" b="1" dirty="0" smtClean="0">
                <a:solidFill>
                  <a:srgbClr val="2C871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0,5%   </a:t>
            </a:r>
            <a:r>
              <a:rPr lang="en-US" sz="1300" dirty="0" smtClean="0">
                <a:solidFill>
                  <a:srgbClr val="2C8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300" b="1" dirty="0" smtClean="0">
                <a:solidFill>
                  <a:srgbClr val="2C871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692 млрд рублей</a:t>
            </a:r>
          </a:p>
          <a:p>
            <a:r>
              <a:rPr lang="ru-RU" sz="1300" b="1" dirty="0" smtClean="0">
                <a:solidFill>
                  <a:srgbClr val="2C871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0,3%   </a:t>
            </a:r>
            <a:r>
              <a:rPr lang="en-US" sz="1300" dirty="0" smtClean="0">
                <a:solidFill>
                  <a:srgbClr val="2C8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300" b="1" dirty="0" smtClean="0">
                <a:solidFill>
                  <a:srgbClr val="2C871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405,8 млрд рублей</a:t>
            </a:r>
          </a:p>
          <a:p>
            <a:endParaRPr lang="ru-RU" sz="1300" b="1" dirty="0">
              <a:solidFill>
                <a:srgbClr val="2C871D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ru-RU" sz="1300" b="1" dirty="0" smtClean="0">
                <a:solidFill>
                  <a:srgbClr val="2C871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endParaRPr lang="ru-RU" sz="1300" b="1" dirty="0">
              <a:solidFill>
                <a:srgbClr val="2C871D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ru-RU" sz="1300" dirty="0" smtClean="0">
                <a:solidFill>
                  <a:srgbClr val="2C871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</a:t>
            </a:r>
            <a:r>
              <a:rPr lang="ru-RU" sz="1300" b="1" dirty="0" smtClean="0">
                <a:solidFill>
                  <a:srgbClr val="2C871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5 трлн. рублей и выше</a:t>
            </a:r>
            <a:endParaRPr lang="ru-RU" sz="1300" b="1" dirty="0">
              <a:solidFill>
                <a:srgbClr val="2C871D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34357" y="1357722"/>
            <a:ext cx="4534221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Совместные проекты:</a:t>
            </a:r>
          </a:p>
          <a:p>
            <a:pPr marL="216000" indent="-216000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цифровое сотрудничество (глобальный и региональный уровень) (п.5.7.1);</a:t>
            </a:r>
          </a:p>
          <a:p>
            <a:pPr marL="216000" indent="-216000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масштабные высокотехнологичные </a:t>
            </a:r>
            <a:r>
              <a:rPr lang="ru-RU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(символы 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евразийской интеграции) (п.6.4.3) в </a:t>
            </a:r>
            <a:r>
              <a:rPr lang="ru-RU" sz="1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 участием институтов развития (п.8.1.2);</a:t>
            </a:r>
          </a:p>
          <a:p>
            <a:pPr marL="216000" indent="-216000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инфраструктурные (транспортные коридоры) (п.6.4.2);</a:t>
            </a:r>
          </a:p>
          <a:p>
            <a:pPr marL="216000" indent="-216000">
              <a:buFont typeface="Wingdings" panose="05000000000000000000" pitchFamily="2" charset="2"/>
              <a:buChar char="v"/>
            </a:pPr>
            <a:r>
              <a:rPr lang="ru-RU" sz="1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импортозамещение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(п.6.4.6);</a:t>
            </a:r>
          </a:p>
          <a:p>
            <a:pPr marL="216000" indent="-216000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кооперационные (приоритетные отрасли</a:t>
            </a:r>
            <a:r>
              <a:rPr lang="ru-RU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 участием институтов развития (п.7.8);</a:t>
            </a:r>
          </a:p>
          <a:p>
            <a:pPr marL="216000" indent="-216000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исследования в сфере научно-технологического и инновационного развития (п.8.2.1)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611769" y="1360569"/>
            <a:ext cx="4531343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Программы:</a:t>
            </a:r>
          </a:p>
          <a:p>
            <a:pPr marL="216000" indent="-216000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экономическое развитие Союза (п.6.4.1);</a:t>
            </a:r>
          </a:p>
          <a:p>
            <a:pPr marL="216000" indent="-216000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целевое финансирования (догоняющих экономик регионов) с участием институтов развития (п.6.1.8);</a:t>
            </a:r>
          </a:p>
          <a:p>
            <a:pPr marL="216000" indent="-216000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программы научно-техническое </a:t>
            </a:r>
            <a:r>
              <a:rPr lang="ru-RU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и сотрудничества 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3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</a:t>
            </a:r>
            <a:r>
              <a:rPr lang="ru-RU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6.4.5. 8.1.1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;</a:t>
            </a:r>
          </a:p>
          <a:p>
            <a:pPr marL="216000" indent="-216000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 и </a:t>
            </a:r>
            <a:r>
              <a:rPr lang="ru-RU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высокотехнологичные проекты 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привлечением международных институтов </a:t>
            </a:r>
            <a:r>
              <a:rPr lang="ru-RU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п.8.1.2</a:t>
            </a:r>
            <a:r>
              <a:rPr lang="ru-RU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indent="-216000">
              <a:buFont typeface="Wingdings" panose="05000000000000000000" pitchFamily="2" charset="2"/>
              <a:buChar char="v"/>
            </a:pPr>
            <a:r>
              <a:rPr lang="ru-RU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сотрудничество 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области здравоохранения (пп.10.3.1, 10.5.2, 10.5.3) и образовательной сфере (п.10.3.9), в т. ч. с участием институтов развития (п.10.3.7);</a:t>
            </a:r>
          </a:p>
          <a:p>
            <a:pPr marL="216000" indent="-216000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квалификации исследователей (п.8.2.4)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7061" y="4054749"/>
            <a:ext cx="90349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cs typeface="Arial" panose="020B0604020202020204" pitchFamily="34" charset="0"/>
              </a:rPr>
              <a:t>Ориентиры требуемого </a:t>
            </a:r>
            <a:r>
              <a:rPr lang="ru-RU" sz="1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ежегодного финансирования </a:t>
            </a:r>
            <a:r>
              <a:rPr lang="ru-RU" sz="1400" b="1" dirty="0">
                <a:solidFill>
                  <a:srgbClr val="002060"/>
                </a:solidFill>
                <a:cs typeface="Arial" panose="020B0604020202020204" pitchFamily="34" charset="0"/>
              </a:rPr>
              <a:t>реализации </a:t>
            </a:r>
            <a:r>
              <a:rPr lang="ru-RU" sz="1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СН-2025 </a:t>
            </a:r>
            <a:r>
              <a:rPr lang="ru-RU" sz="1400" dirty="0">
                <a:solidFill>
                  <a:srgbClr val="2C871D"/>
                </a:solidFill>
                <a:cs typeface="Arial" panose="020B0604020202020204" pitchFamily="34" charset="0"/>
              </a:rPr>
              <a:t>—</a:t>
            </a:r>
            <a:r>
              <a:rPr lang="ru-RU" sz="1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2C871D"/>
                </a:solidFill>
                <a:cs typeface="Arial" panose="020B0604020202020204" pitchFamily="34" charset="0"/>
              </a:rPr>
              <a:t>1,5 трлн. рублей (1,1% ВВП ЕАЭС) </a:t>
            </a:r>
            <a:endParaRPr lang="ru-RU" sz="1400" b="1" dirty="0">
              <a:solidFill>
                <a:srgbClr val="2C871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7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683568" y="1125538"/>
            <a:ext cx="901134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58794" y="914718"/>
            <a:ext cx="863368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ПРИОРИТЕТЫ ПОЛИТИКИ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форсирование 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экономического роста возможно лишь при условии </a:t>
            </a:r>
            <a:r>
              <a:rPr lang="ru-RU" sz="15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опережающего притока инвестиций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инвестиций: </a:t>
            </a:r>
            <a:r>
              <a:rPr lang="ru-RU" sz="15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основных фондов, развитие </a:t>
            </a:r>
            <a:r>
              <a:rPr lang="ru-RU" sz="15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человеческого капитала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усиление </a:t>
            </a:r>
            <a:r>
              <a:rPr lang="ru-RU" sz="15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инновационной активности 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внедрение </a:t>
            </a:r>
            <a:r>
              <a:rPr lang="ru-RU" sz="15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новых технологий</a:t>
            </a:r>
            <a:r>
              <a:rPr lang="ru-RU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69068" y="185068"/>
            <a:ext cx="6408712" cy="360040"/>
          </a:xfrm>
        </p:spPr>
        <p:txBody>
          <a:bodyPr/>
          <a:lstStyle/>
          <a:p>
            <a:r>
              <a:rPr lang="ru-RU" sz="1600" dirty="0" smtClean="0"/>
              <a:t>Наращивание инвестиций – условие экономического роста</a:t>
            </a:r>
            <a:endParaRPr lang="en-US" sz="1600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166850" y="2840106"/>
            <a:ext cx="3925138" cy="707255"/>
            <a:chOff x="436644" y="902507"/>
            <a:chExt cx="4191716" cy="393339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436644" y="902507"/>
              <a:ext cx="3997510" cy="1797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5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Валовое накопление основного </a:t>
              </a:r>
              <a:r>
                <a:rPr lang="ru-RU" sz="150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капитала</a:t>
              </a:r>
              <a:endParaRPr lang="ru-RU" sz="15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2083182" y="1167469"/>
              <a:ext cx="2545178" cy="128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900" i="1" dirty="0">
                  <a:latin typeface="Arial" panose="020B0604020202020204" pitchFamily="34" charset="0"/>
                  <a:cs typeface="Arial" panose="020B0604020202020204" pitchFamily="34" charset="0"/>
                </a:rPr>
                <a:t>в постоянных </a:t>
              </a:r>
              <a:r>
                <a:rPr lang="ru-RU" sz="9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ценах, индекс </a:t>
              </a:r>
              <a:r>
                <a:rPr lang="ru-RU" sz="900" i="1" dirty="0">
                  <a:latin typeface="Arial" panose="020B0604020202020204" pitchFamily="34" charset="0"/>
                  <a:cs typeface="Arial" panose="020B0604020202020204" pitchFamily="34" charset="0"/>
                </a:rPr>
                <a:t>(2010=100)</a:t>
              </a:r>
            </a:p>
          </p:txBody>
        </p:sp>
      </p:grp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696896"/>
              </p:ext>
            </p:extLst>
          </p:nvPr>
        </p:nvGraphicFramePr>
        <p:xfrm>
          <a:off x="4211960" y="3329349"/>
          <a:ext cx="4241141" cy="3268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4390876" y="2765802"/>
            <a:ext cx="4045689" cy="550727"/>
            <a:chOff x="436644" y="902507"/>
            <a:chExt cx="4172475" cy="30628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36644" y="902507"/>
              <a:ext cx="3997510" cy="1797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50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Экономический рост и инвестиции</a:t>
              </a:r>
              <a:endParaRPr lang="ru-RU" sz="15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391165" y="1080416"/>
              <a:ext cx="3217954" cy="128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9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средние значения в 2000-2009 гг. и в 2010-2020 гг. </a:t>
              </a:r>
              <a:endParaRPr lang="ru-RU" sz="9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Овал 1"/>
          <p:cNvSpPr/>
          <p:nvPr/>
        </p:nvSpPr>
        <p:spPr>
          <a:xfrm>
            <a:off x="5377280" y="4797152"/>
            <a:ext cx="936104" cy="504056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386947"/>
              </p:ext>
            </p:extLst>
          </p:nvPr>
        </p:nvGraphicFramePr>
        <p:xfrm>
          <a:off x="166850" y="3528944"/>
          <a:ext cx="3810084" cy="300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667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85640" y="72781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Повышение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потенциального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выпуска до 2030 года: условия успешного развития должны быть созданы в 2022-2023 гг.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66985" y="2791372"/>
            <a:ext cx="4188046" cy="756489"/>
            <a:chOff x="522205" y="568533"/>
            <a:chExt cx="3957864" cy="42072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22205" y="568533"/>
              <a:ext cx="3847323" cy="308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50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Вклад отдельных мер </a:t>
              </a:r>
              <a:r>
                <a:rPr lang="ru-RU" sz="15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</a:t>
              </a:r>
              <a:r>
                <a:rPr lang="ru-RU" sz="150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повышению потенциального выпуска до </a:t>
              </a:r>
              <a:r>
                <a:rPr lang="ru-RU" sz="15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2030 </a:t>
              </a:r>
              <a:r>
                <a:rPr lang="ru-RU" sz="150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года*  </a:t>
              </a:r>
              <a:endParaRPr lang="ru-RU" sz="15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987205" y="860876"/>
              <a:ext cx="1492864" cy="128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900" i="1" dirty="0"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  <a:r>
                <a:rPr lang="ru-RU" sz="9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роцентные пункты</a:t>
              </a:r>
              <a:endParaRPr lang="ru-RU" sz="9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323528" y="914046"/>
            <a:ext cx="8694712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ПРИОРИТЕТЫ ПОЛИТИКИ</a:t>
            </a:r>
          </a:p>
          <a:p>
            <a:pPr marL="285750" indent="-285750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конвергенция 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возможна в условиях 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УСТОЙЧИВОГО ДОЛГОСРОЧНОГО РОСТА И СТАБИЛЬНЫХ МАКРОЭКОНОМИЧЕСКИХ УСЛОВИЙ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задействование </a:t>
            </a:r>
            <a:r>
              <a:rPr lang="ru-RU" sz="15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человеческого и научно-технического потенциала</a:t>
            </a:r>
          </a:p>
          <a:p>
            <a:pPr marL="285750" indent="-285750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загрузка</a:t>
            </a:r>
            <a:r>
              <a:rPr lang="ru-RU" sz="15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производственных мощностей</a:t>
            </a:r>
          </a:p>
          <a:p>
            <a:pPr marL="285750" indent="-285750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диверсификация</a:t>
            </a:r>
            <a:r>
              <a:rPr lang="ru-RU" sz="15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структуры экспортной </a:t>
            </a:r>
            <a:r>
              <a:rPr lang="ru-RU" sz="1500" b="1" cap="al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корзины</a:t>
            </a:r>
            <a:endParaRPr lang="ru-RU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6559460"/>
            <a:ext cx="197842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оценки Комиссии</a:t>
            </a:r>
            <a:endParaRPr lang="ru-RU" sz="105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785075163"/>
              </p:ext>
            </p:extLst>
          </p:nvPr>
        </p:nvGraphicFramePr>
        <p:xfrm>
          <a:off x="4464968" y="3516454"/>
          <a:ext cx="4176463" cy="2526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4659065" y="2795185"/>
            <a:ext cx="3788270" cy="752676"/>
            <a:chOff x="200040" y="348098"/>
            <a:chExt cx="3981970" cy="55399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00040" y="348098"/>
              <a:ext cx="384732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5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Средний уровень загрузки производственных мощностей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354939" y="726850"/>
              <a:ext cx="827071" cy="128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9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проценты</a:t>
              </a:r>
              <a:endParaRPr lang="ru-RU" sz="9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434626617"/>
              </p:ext>
            </p:extLst>
          </p:nvPr>
        </p:nvGraphicFramePr>
        <p:xfrm>
          <a:off x="214291" y="3441420"/>
          <a:ext cx="4240740" cy="3118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735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51720" y="72008"/>
            <a:ext cx="6048672" cy="69269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Смена </a:t>
            </a:r>
            <a:r>
              <a:rPr lang="ru-RU" dirty="0"/>
              <a:t>технологических укладов </a:t>
            </a:r>
            <a:br>
              <a:rPr lang="ru-RU" dirty="0"/>
            </a:b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pic>
        <p:nvPicPr>
          <p:cNvPr id="4" name="Рисунок 2" descr="g08pic03_v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476375"/>
            <a:ext cx="8658225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027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836713"/>
            <a:ext cx="8377237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214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51720" y="72008"/>
            <a:ext cx="6048672" cy="62068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Структура </a:t>
            </a:r>
            <a:r>
              <a:rPr lang="ru-RU" dirty="0"/>
              <a:t>нового (VI) технологического уклада</a:t>
            </a:r>
            <a:br>
              <a:rPr lang="ru-RU" dirty="0"/>
            </a:b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 dirty="0"/>
          </a:p>
        </p:txBody>
      </p:sp>
      <p:pic>
        <p:nvPicPr>
          <p:cNvPr id="4" name="Рисунок 5" descr="rssi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3"/>
          <a:stretch>
            <a:fillRect/>
          </a:stretch>
        </p:blipFill>
        <p:spPr bwMode="auto">
          <a:xfrm>
            <a:off x="0" y="848073"/>
            <a:ext cx="9144000" cy="55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9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72008"/>
            <a:ext cx="6048672" cy="620688"/>
          </a:xfrm>
        </p:spPr>
        <p:txBody>
          <a:bodyPr/>
          <a:lstStyle/>
          <a:p>
            <a:r>
              <a:rPr lang="ru-RU" dirty="0"/>
              <a:t>Экономический вес ЕАЭС в </a:t>
            </a:r>
            <a:r>
              <a:rPr lang="ru-RU" dirty="0" smtClean="0"/>
              <a:t>мире</a:t>
            </a:r>
            <a:endParaRPr lang="ru-RU" dirty="0"/>
          </a:p>
        </p:txBody>
      </p:sp>
      <p:pic>
        <p:nvPicPr>
          <p:cNvPr id="2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268413"/>
            <a:ext cx="9042400" cy="518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9"/>
            <a:ext cx="2339280" cy="365123"/>
          </a:xfrm>
        </p:spPr>
        <p:txBody>
          <a:bodyPr/>
          <a:lstStyle/>
          <a:p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193600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72008"/>
            <a:ext cx="6048672" cy="620688"/>
          </a:xfrm>
        </p:spPr>
        <p:txBody>
          <a:bodyPr/>
          <a:lstStyle/>
          <a:p>
            <a:r>
              <a:rPr lang="ru-RU" sz="2000" dirty="0"/>
              <a:t>Прогнозируемые темпы посткризисного восстановления экономик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85" y="1484784"/>
            <a:ext cx="8992379" cy="42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9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Другая 4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6A3D9A"/>
    </a:accent1>
    <a:accent2>
      <a:srgbClr val="33A02C"/>
    </a:accent2>
    <a:accent3>
      <a:srgbClr val="E31A1C"/>
    </a:accent3>
    <a:accent4>
      <a:srgbClr val="FF7F00"/>
    </a:accent4>
    <a:accent5>
      <a:srgbClr val="1F78B4"/>
    </a:accent5>
    <a:accent6>
      <a:srgbClr val="B15928"/>
    </a:accent6>
    <a:hlink>
      <a:srgbClr val="0563C1"/>
    </a:hlink>
    <a:folHlink>
      <a:srgbClr val="954F72"/>
    </a:folHlink>
  </a:clrScheme>
  <a:fontScheme name="Verdana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Другая 4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6A3D9A"/>
    </a:accent1>
    <a:accent2>
      <a:srgbClr val="33A02C"/>
    </a:accent2>
    <a:accent3>
      <a:srgbClr val="E31A1C"/>
    </a:accent3>
    <a:accent4>
      <a:srgbClr val="FF7F00"/>
    </a:accent4>
    <a:accent5>
      <a:srgbClr val="1F78B4"/>
    </a:accent5>
    <a:accent6>
      <a:srgbClr val="B15928"/>
    </a:accent6>
    <a:hlink>
      <a:srgbClr val="0563C1"/>
    </a:hlink>
    <a:folHlink>
      <a:srgbClr val="954F72"/>
    </a:folHlink>
  </a:clrScheme>
  <a:fontScheme name="Verdana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20762</TotalTime>
  <Words>1286</Words>
  <Application>Microsoft Office PowerPoint</Application>
  <PresentationFormat>Экран (4:3)</PresentationFormat>
  <Paragraphs>409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SimSun</vt:lpstr>
      <vt:lpstr>Arial</vt:lpstr>
      <vt:lpstr>Calibri</vt:lpstr>
      <vt:lpstr>Segoe UI</vt:lpstr>
      <vt:lpstr>Times New Roman</vt:lpstr>
      <vt:lpstr>Wingdings</vt:lpstr>
      <vt:lpstr>Тема Office</vt:lpstr>
      <vt:lpstr>Презентация PowerPoint</vt:lpstr>
      <vt:lpstr>Текущие перспективы экономического развития ЕАЭС в 2021-2023 гг.: инерционный сценарий</vt:lpstr>
      <vt:lpstr>Наращивание инвестиций – условие экономического роста</vt:lpstr>
      <vt:lpstr>Презентация PowerPoint</vt:lpstr>
      <vt:lpstr> Смена технологических укладов  </vt:lpstr>
      <vt:lpstr>Презентация PowerPoint</vt:lpstr>
      <vt:lpstr> Структура нового (VI) технологического уклада </vt:lpstr>
      <vt:lpstr>Экономический вес ЕАЭС в мире</vt:lpstr>
      <vt:lpstr>Прогнозируемые темпы посткризисного восстановления экономик </vt:lpstr>
      <vt:lpstr>Прогнозируемые темпы роста</vt:lpstr>
      <vt:lpstr>Денежная база и ликвидность </vt:lpstr>
      <vt:lpstr>Монетизация экономики в ЕАЭС и в мире</vt:lpstr>
      <vt:lpstr> </vt:lpstr>
      <vt:lpstr>Масштабы поддержки экономики монетарными мерами и мировая инфляция </vt:lpstr>
      <vt:lpstr>Конвергенция в ЕАЭС</vt:lpstr>
      <vt:lpstr>Направления конвергенции и механизмы реализации (предложения ЕЭК)</vt:lpstr>
      <vt:lpstr>Институты развития ЕАЭС: требуется кратный рост инвестиционных возможностей</vt:lpstr>
      <vt:lpstr>Периодическая смена мирохозяйственных укладов </vt:lpstr>
      <vt:lpstr> Сопоставление ряда показателей  ядра Американского  и Азиатского циклов накопления капитала (% от мирового) </vt:lpstr>
      <vt:lpstr> Основные характеристики государства при Интегральном мирохозяйственном укладе </vt:lpstr>
      <vt:lpstr>Реализация Стратегических направлений до 2025 года не обеспечена финансовыми источниками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Гость</dc:creator>
  <cp:lastModifiedBy>Ткачук Сергей Петрович</cp:lastModifiedBy>
  <cp:revision>1614</cp:revision>
  <cp:lastPrinted>2022-01-21T07:17:36Z</cp:lastPrinted>
  <dcterms:created xsi:type="dcterms:W3CDTF">2016-09-26T16:10:49Z</dcterms:created>
  <dcterms:modified xsi:type="dcterms:W3CDTF">2022-02-07T15:31:12Z</dcterms:modified>
</cp:coreProperties>
</file>