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56" r:id="rId2"/>
    <p:sldId id="297" r:id="rId3"/>
    <p:sldId id="308" r:id="rId4"/>
    <p:sldId id="281" r:id="rId5"/>
    <p:sldId id="283" r:id="rId6"/>
    <p:sldId id="307" r:id="rId7"/>
    <p:sldId id="272" r:id="rId8"/>
    <p:sldId id="287" r:id="rId9"/>
    <p:sldId id="295" r:id="rId10"/>
    <p:sldId id="288" r:id="rId11"/>
    <p:sldId id="289" r:id="rId12"/>
    <p:sldId id="282" r:id="rId13"/>
    <p:sldId id="309" r:id="rId14"/>
    <p:sldId id="292" r:id="rId15"/>
    <p:sldId id="293" r:id="rId16"/>
    <p:sldId id="296" r:id="rId17"/>
    <p:sldId id="284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1900" autoAdjust="0"/>
    <p:restoredTop sz="98136" autoAdjust="0"/>
  </p:normalViewPr>
  <p:slideViewPr>
    <p:cSldViewPr>
      <p:cViewPr>
        <p:scale>
          <a:sx n="60" d="100"/>
          <a:sy n="60" d="100"/>
        </p:scale>
        <p:origin x="-396" y="-2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111692-56F9-4105-820C-A6F62B89B2F8}" type="datetimeFigureOut">
              <a:rPr lang="ru-RU" smtClean="0"/>
              <a:pPr/>
              <a:t>25.03.2020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B24F5-0095-4D0C-9E85-BD4F9BF1FD1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405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B24F5-0095-4D0C-9E85-BD4F9BF1FD1A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9B24F5-0095-4D0C-9E85-BD4F9BF1FD1A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38100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F4450CD-EA8B-4528-899E-554E401A84B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3/25/2020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7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w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7200" y="2057400"/>
            <a:ext cx="84582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Лекция №6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ru-RU" b="1" dirty="0" smtClean="0"/>
              <a:t>Общие вопросы построения регрессионных моделей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419600"/>
            <a:ext cx="7620000" cy="1752600"/>
          </a:xfrm>
        </p:spPr>
        <p:txBody>
          <a:bodyPr>
            <a:normAutofit/>
          </a:bodyPr>
          <a:lstStyle/>
          <a:p>
            <a:r>
              <a:rPr lang="ru-RU" sz="3200" b="1" dirty="0" smtClean="0"/>
              <a:t>Оценка качества уравнения парной регрессии</a:t>
            </a:r>
            <a:endParaRPr lang="ru-RU" sz="3200" dirty="0" smtClean="0"/>
          </a:p>
          <a:p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52400"/>
            <a:ext cx="8763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chemeClr val="bg1"/>
                </a:solidFill>
              </a:rPr>
              <a:t>Кафедра математических методов и исследований операций в экономике</a:t>
            </a:r>
            <a:endParaRPr lang="ru-RU" sz="2000" b="1" i="1" dirty="0">
              <a:solidFill>
                <a:schemeClr val="bg1"/>
              </a:solidFill>
            </a:endParaRPr>
          </a:p>
        </p:txBody>
      </p:sp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3" cstate="print"/>
          <a:srcRect l="11111" t="7029" r="16667" b="8854"/>
          <a:stretch>
            <a:fillRect/>
          </a:stretch>
        </p:blipFill>
        <p:spPr bwMode="auto">
          <a:xfrm>
            <a:off x="8382001" y="6168573"/>
            <a:ext cx="676422" cy="61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5334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Недостатки </a:t>
            </a:r>
            <a:r>
              <a:rPr lang="ru-RU" b="1" dirty="0" smtClean="0"/>
              <a:t>R</a:t>
            </a:r>
            <a:r>
              <a:rPr lang="ru-RU" b="1" baseline="30000" dirty="0" smtClean="0"/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325112"/>
          </a:xfrm>
        </p:spPr>
        <p:txBody>
          <a:bodyPr>
            <a:noAutofit/>
          </a:bodyPr>
          <a:lstStyle/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R</a:t>
            </a:r>
            <a:r>
              <a:rPr lang="ru-RU" sz="2400" baseline="30000" dirty="0" smtClean="0"/>
              <a:t>2 </a:t>
            </a:r>
            <a:r>
              <a:rPr lang="ru-RU" sz="2400" dirty="0" smtClean="0"/>
              <a:t>всегда увеличивается с включением новой переменной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Не позволяет дать окончательного заключения о качестве модели без учета других факторов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Подвержен влиянию посторонних факторов и может привести к ошибочным выводам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Отсутствуют таблицы распределения R</a:t>
            </a:r>
            <a:r>
              <a:rPr lang="ru-RU" sz="2400" baseline="30000" dirty="0" smtClean="0"/>
              <a:t>2</a:t>
            </a:r>
            <a:endParaRPr lang="ru-RU" sz="2400" dirty="0" smtClean="0"/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R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является смещенной оценкой истинного коэффициента детерминации 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Коэффициенты R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в разных моделях (разной спецификации) с разным числом наблюдений (и переменных) несравнимы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Скорректированный R</a:t>
            </a:r>
            <a:r>
              <a:rPr lang="ru-RU" sz="3600" b="1" baseline="30000" dirty="0" smtClean="0"/>
              <a:t>2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Скорректированный R</a:t>
            </a:r>
            <a:r>
              <a:rPr lang="ru-RU" sz="2400" baseline="30000" dirty="0" smtClean="0"/>
              <a:t>2 </a:t>
            </a:r>
            <a:r>
              <a:rPr lang="ru-RU" sz="2400" dirty="0" smtClean="0"/>
              <a:t>показывает долю объясненной дисперсии зависимой переменной с учетом числа объясняющих переменных уравнения регрессии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382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Оценка качества уравнения в целом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Оценка значимости уравнения регрессии в целом производится на основе </a:t>
            </a:r>
            <a:r>
              <a:rPr lang="ru-RU" sz="2400" b="1" dirty="0" smtClean="0"/>
              <a:t>- </a:t>
            </a:r>
            <a:r>
              <a:rPr lang="en-US" sz="2400" b="1" dirty="0" smtClean="0"/>
              <a:t>F</a:t>
            </a:r>
            <a:r>
              <a:rPr lang="ru-RU" sz="2400" b="1" dirty="0" smtClean="0"/>
              <a:t> критерия Фишера</a:t>
            </a:r>
            <a:r>
              <a:rPr lang="ru-RU" sz="2400" dirty="0" smtClean="0"/>
              <a:t>, которому предшествует дисперсионный анализ. 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В математической статистике дисперсионный анализ рассматривается как самостоятельный инструмент статистического анализа. В эконометрике он применяется как вспомогательное средство для изучения качества регрессионной модели.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7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0CD5D4-93B7-4124-9979-6B09AB3AB5ED}" type="slidenum">
              <a:rPr lang="ru-RU"/>
              <a:pPr/>
              <a:t>13</a:t>
            </a:fld>
            <a:endParaRPr lang="ru-RU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8392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/>
              <a:t>Оценка качества уравнения в целом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447800"/>
            <a:ext cx="7920038" cy="3657600"/>
          </a:xfrm>
        </p:spPr>
        <p:txBody>
          <a:bodyPr>
            <a:normAutofit/>
          </a:bodyPr>
          <a:lstStyle/>
          <a:p>
            <a:pPr marL="0" indent="0" algn="just" eaLnBrk="1" hangingPunct="1">
              <a:buNone/>
            </a:pPr>
            <a:r>
              <a:rPr lang="ru-RU" sz="2400" dirty="0" smtClean="0"/>
              <a:t>Но: в генеральной совокупности коэффициент  детерминации равен нулю (статистически незначим).</a:t>
            </a:r>
          </a:p>
          <a:p>
            <a:pPr marL="0" indent="0" algn="just" eaLnBrk="1" hangingPunct="1">
              <a:buNone/>
            </a:pPr>
            <a:endParaRPr lang="ru-RU" sz="2400" dirty="0" smtClean="0"/>
          </a:p>
          <a:p>
            <a:pPr marL="0" indent="0" algn="just" eaLnBrk="1" hangingPunct="1">
              <a:buNone/>
            </a:pPr>
            <a:r>
              <a:rPr lang="ru-RU" sz="2400" dirty="0" smtClean="0"/>
              <a:t>Для проверки нулевой гипотезы используется </a:t>
            </a:r>
            <a:r>
              <a:rPr lang="en-US" sz="2400" dirty="0" smtClean="0"/>
              <a:t>F</a:t>
            </a:r>
            <a:r>
              <a:rPr lang="ru-RU" sz="2400" dirty="0" smtClean="0"/>
              <a:t>-статистика</a:t>
            </a:r>
          </a:p>
          <a:p>
            <a:pPr marL="0" indent="0" algn="just" eaLnBrk="1" hangingPunct="1">
              <a:buNone/>
            </a:pPr>
            <a:endParaRPr lang="ru-RU" sz="2400" dirty="0" smtClean="0"/>
          </a:p>
          <a:p>
            <a:pPr marL="0" indent="0" algn="just" eaLnBrk="1" hangingPunct="1">
              <a:buNone/>
            </a:pPr>
            <a:endParaRPr lang="ru-RU" sz="2400" dirty="0" smtClean="0"/>
          </a:p>
          <a:p>
            <a:pPr algn="just" eaLnBrk="1" hangingPunct="1"/>
            <a:endParaRPr lang="ru-RU" sz="2400" dirty="0" smtClean="0"/>
          </a:p>
          <a:p>
            <a:pPr algn="just" eaLnBrk="1" hangingPunct="1"/>
            <a:endParaRPr lang="ru-RU" sz="2000" dirty="0" smtClean="0"/>
          </a:p>
          <a:p>
            <a:pPr algn="just" eaLnBrk="1" hangingPunct="1"/>
            <a:endParaRPr lang="ru-RU" sz="2000" dirty="0" smtClean="0"/>
          </a:p>
          <a:p>
            <a:pPr algn="just" eaLnBrk="1" hangingPunct="1"/>
            <a:endParaRPr lang="ru-RU" sz="2000" dirty="0" smtClean="0"/>
          </a:p>
        </p:txBody>
      </p:sp>
      <p:graphicFrame>
        <p:nvGraphicFramePr>
          <p:cNvPr id="15365" name="Object 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3276600" y="2819400"/>
          <a:ext cx="2808287" cy="2520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44" name="Equation" r:id="rId3" imgW="1244600" imgH="1117600" progId="Equation.3">
                  <p:embed/>
                </p:oleObj>
              </mc:Choice>
              <mc:Fallback>
                <p:oleObj name="Equation" r:id="rId3" imgW="1244600" imgH="1117600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2819400"/>
                        <a:ext cx="2808287" cy="2520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6" name="Text Box 5"/>
          <p:cNvSpPr txBox="1">
            <a:spLocks noChangeArrowheads="1"/>
          </p:cNvSpPr>
          <p:nvPr/>
        </p:nvSpPr>
        <p:spPr bwMode="auto">
          <a:xfrm>
            <a:off x="457200" y="5181600"/>
            <a:ext cx="8686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sz="2400" dirty="0" smtClean="0"/>
              <a:t>Если </a:t>
            </a:r>
            <a:r>
              <a:rPr lang="en-US" sz="2400" dirty="0"/>
              <a:t>F </a:t>
            </a:r>
            <a:r>
              <a:rPr lang="en-US" sz="2400" dirty="0">
                <a:sym typeface="Symbol" pitchFamily="18" charset="2"/>
              </a:rPr>
              <a:t>&gt; F</a:t>
            </a:r>
            <a:r>
              <a:rPr lang="ru-RU" sz="2000" dirty="0" err="1">
                <a:sym typeface="Symbol" pitchFamily="18" charset="2"/>
              </a:rPr>
              <a:t>кр</a:t>
            </a:r>
            <a:r>
              <a:rPr lang="ru-RU" sz="2400" dirty="0"/>
              <a:t>, то гипотеза отвергается, а </a:t>
            </a:r>
            <a:r>
              <a:rPr lang="ru-RU" sz="2400" dirty="0" smtClean="0"/>
              <a:t>R</a:t>
            </a:r>
            <a:r>
              <a:rPr lang="ru-RU" sz="2400" baseline="30000" dirty="0" smtClean="0"/>
              <a:t>2</a:t>
            </a:r>
            <a:r>
              <a:rPr lang="ru-RU" sz="2400" b="1" baseline="30000" dirty="0" smtClean="0"/>
              <a:t> </a:t>
            </a:r>
            <a:r>
              <a:rPr lang="ru-RU" sz="2400" dirty="0" smtClean="0"/>
              <a:t>- </a:t>
            </a:r>
            <a:r>
              <a:rPr lang="ru-RU" sz="2400" dirty="0"/>
              <a:t>значим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F-статистика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>
            <a:normAutofit/>
          </a:bodyPr>
          <a:lstStyle/>
          <a:p>
            <a:pPr marL="177800" indent="-177800">
              <a:buNone/>
            </a:pPr>
            <a:r>
              <a:rPr lang="ru-RU" sz="2400" dirty="0" smtClean="0"/>
              <a:t>В случае парной регрессии:</a:t>
            </a:r>
          </a:p>
          <a:p>
            <a:pPr marL="450850" indent="-273050" algn="just">
              <a:spcBef>
                <a:spcPts val="600"/>
              </a:spcBef>
              <a:buClrTx/>
              <a:buFont typeface="Wingdings" pitchFamily="2" charset="2"/>
              <a:buChar char="§"/>
            </a:pPr>
            <a:r>
              <a:rPr lang="ru-RU" sz="2400" dirty="0" smtClean="0"/>
              <a:t>F-статистика монотонно возрастает при росте коэффициента детерминации.</a:t>
            </a:r>
          </a:p>
          <a:p>
            <a:pPr marL="450850" indent="-273050" algn="just">
              <a:spcBef>
                <a:spcPts val="600"/>
              </a:spcBef>
              <a:buClrTx/>
              <a:buFont typeface="Wingdings" pitchFamily="2" charset="2"/>
              <a:buChar char="§"/>
            </a:pPr>
            <a:r>
              <a:rPr lang="ru-RU" sz="2400" dirty="0" smtClean="0"/>
              <a:t>Значит если нулевая гипотеза верна, то ее значение не будет велико</a:t>
            </a:r>
          </a:p>
          <a:p>
            <a:pPr marL="177800" indent="-177800"/>
            <a:endParaRPr lang="ru-RU" sz="2400" b="1" dirty="0" smtClean="0"/>
          </a:p>
          <a:p>
            <a:pPr marL="0" indent="0" algn="ctr">
              <a:buNone/>
            </a:pPr>
            <a:r>
              <a:rPr lang="ru-RU" sz="2400" b="1" dirty="0" smtClean="0"/>
              <a:t>Основную роль F-статистика играет в тестах</a:t>
            </a:r>
          </a:p>
          <a:p>
            <a:pPr marL="0" indent="0" algn="ctr">
              <a:buNone/>
            </a:pPr>
            <a:r>
              <a:rPr lang="ru-RU" sz="2400" b="1" dirty="0" smtClean="0"/>
              <a:t> множественной регрессии</a:t>
            </a:r>
          </a:p>
          <a:p>
            <a:pPr marL="177800" indent="-177800"/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/>
              <a:t>Порядок работы при проверке значимости парного уравнения по F-статистике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125" indent="-365125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Выбирается уровень значимости </a:t>
            </a:r>
            <a:r>
              <a:rPr lang="el-GR" b="1" dirty="0" smtClean="0"/>
              <a:t>α</a:t>
            </a:r>
            <a:r>
              <a:rPr lang="ru-RU" sz="2400" dirty="0" smtClean="0"/>
              <a:t>:  1% ,5%, 10%</a:t>
            </a:r>
          </a:p>
          <a:p>
            <a:pPr marL="365125" indent="-365125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По таблицам F-распределения определяется критическое значение </a:t>
            </a:r>
            <a:r>
              <a:rPr lang="ru-RU" sz="2400" dirty="0" err="1" smtClean="0"/>
              <a:t>F</a:t>
            </a:r>
            <a:r>
              <a:rPr lang="ru-RU" sz="2000" dirty="0" err="1" smtClean="0"/>
              <a:t>крит</a:t>
            </a:r>
            <a:endParaRPr lang="ru-RU" sz="2400" dirty="0" smtClean="0"/>
          </a:p>
          <a:p>
            <a:pPr marL="365125" indent="-365125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Если F-статистика больше </a:t>
            </a:r>
            <a:r>
              <a:rPr lang="ru-RU" sz="2400" dirty="0" err="1" smtClean="0"/>
              <a:t>Fкрит</a:t>
            </a:r>
            <a:r>
              <a:rPr lang="ru-RU" sz="2400" dirty="0" smtClean="0"/>
              <a:t>, то уравнение в целом является значимым на уровне значимости </a:t>
            </a:r>
            <a:r>
              <a:rPr lang="el-GR" b="1" dirty="0" smtClean="0"/>
              <a:t>α</a:t>
            </a:r>
            <a:r>
              <a:rPr lang="ru-RU" sz="2400" dirty="0" smtClean="0"/>
              <a:t>.</a:t>
            </a:r>
          </a:p>
          <a:p>
            <a:pPr marL="365125" indent="-365125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В противном случае уравнение в целом не значимо на данном уровне </a:t>
            </a:r>
            <a:r>
              <a:rPr lang="el-GR" b="1" dirty="0" smtClean="0"/>
              <a:t>α</a:t>
            </a:r>
            <a:r>
              <a:rPr lang="ru-RU" sz="2400" dirty="0" smtClean="0"/>
              <a:t>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066800"/>
          </a:xfrm>
        </p:spPr>
        <p:txBody>
          <a:bodyPr>
            <a:noAutofit/>
          </a:bodyPr>
          <a:lstStyle/>
          <a:p>
            <a:r>
              <a:rPr lang="ru-RU" b="1" dirty="0" smtClean="0"/>
              <a:t>Сумма квадратов остатков </a:t>
            </a:r>
            <a:r>
              <a:rPr lang="en-US" b="1" dirty="0" smtClean="0"/>
              <a:t>RSS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ru-RU" dirty="0" smtClean="0"/>
              <a:t>Является оценкой необъясненной части вариации зависимой переменной</a:t>
            </a:r>
          </a:p>
          <a:p>
            <a:pPr marL="0" indent="0" algn="just"/>
            <a:endParaRPr lang="ru-RU" dirty="0" smtClean="0"/>
          </a:p>
          <a:p>
            <a:pPr marL="0" indent="0" algn="just">
              <a:buNone/>
            </a:pPr>
            <a:r>
              <a:rPr lang="ru-RU" dirty="0" smtClean="0"/>
              <a:t>Используется как основная </a:t>
            </a:r>
            <a:r>
              <a:rPr lang="ru-RU" dirty="0" err="1" smtClean="0"/>
              <a:t>минимизируемая</a:t>
            </a:r>
            <a:r>
              <a:rPr lang="ru-RU" dirty="0" smtClean="0"/>
              <a:t> величина в МНК, а также для расчета других показателей</a:t>
            </a:r>
          </a:p>
          <a:p>
            <a:pPr marL="0" indent="0"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066800"/>
          </a:xfrm>
        </p:spPr>
        <p:txBody>
          <a:bodyPr>
            <a:normAutofit/>
          </a:bodyPr>
          <a:lstStyle/>
          <a:p>
            <a:r>
              <a:rPr lang="ru-RU" b="1" dirty="0" smtClean="0"/>
              <a:t>Разложение суммы квадратов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TSS – полная сумма квадратов (</a:t>
            </a:r>
            <a:r>
              <a:rPr lang="ru-RU" sz="2400" dirty="0" err="1" smtClean="0"/>
              <a:t>total</a:t>
            </a:r>
            <a:r>
              <a:rPr lang="ru-RU" sz="2400" dirty="0" smtClean="0"/>
              <a:t> </a:t>
            </a:r>
            <a:r>
              <a:rPr lang="ru-RU" sz="2400" dirty="0" err="1" smtClean="0"/>
              <a:t>sum</a:t>
            </a:r>
            <a:r>
              <a:rPr lang="ru-RU" sz="2400" dirty="0" smtClean="0"/>
              <a:t> </a:t>
            </a:r>
            <a:r>
              <a:rPr lang="ru-RU" sz="2400" dirty="0" err="1" smtClean="0"/>
              <a:t>of</a:t>
            </a:r>
            <a:r>
              <a:rPr lang="ru-RU" sz="2400" dirty="0" smtClean="0"/>
              <a:t> </a:t>
            </a:r>
            <a:r>
              <a:rPr lang="ru-RU" sz="2400" dirty="0" err="1" smtClean="0"/>
              <a:t>squares</a:t>
            </a:r>
            <a:r>
              <a:rPr lang="ru-RU" sz="2400" dirty="0" smtClean="0"/>
              <a:t>) 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en-US" sz="2400" dirty="0" smtClean="0"/>
              <a:t>ESS – </a:t>
            </a:r>
            <a:r>
              <a:rPr lang="ru-RU" sz="2400" dirty="0" smtClean="0"/>
              <a:t>оцененная сумма квадратов (</a:t>
            </a:r>
            <a:r>
              <a:rPr lang="en-US" sz="2400" dirty="0" smtClean="0"/>
              <a:t>explained sum of squares)</a:t>
            </a:r>
            <a:endParaRPr lang="ru-RU" sz="2400" dirty="0" smtClean="0"/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en-US" sz="2400" dirty="0" smtClean="0"/>
              <a:t>RSS – </a:t>
            </a:r>
            <a:r>
              <a:rPr lang="ru-RU" sz="2400" dirty="0" smtClean="0"/>
              <a:t>остаточная сумма квадратов (</a:t>
            </a:r>
            <a:r>
              <a:rPr lang="en-US" sz="2400" dirty="0" smtClean="0"/>
              <a:t>residual sum of squares)</a:t>
            </a:r>
            <a:r>
              <a:rPr lang="ru-RU" sz="2400" dirty="0" smtClean="0"/>
              <a:t> разложение суммы квадратов,</a:t>
            </a:r>
          </a:p>
          <a:p>
            <a:pPr marL="355600" indent="-355600" algn="just">
              <a:spcBef>
                <a:spcPts val="1200"/>
              </a:spcBef>
              <a:buClrTx/>
              <a:buNone/>
            </a:pPr>
            <a:endParaRPr lang="ru-RU" sz="2400" dirty="0" smtClean="0"/>
          </a:p>
          <a:p>
            <a:pPr marL="0" indent="0" algn="just">
              <a:spcBef>
                <a:spcPts val="1200"/>
              </a:spcBef>
              <a:buClrTx/>
              <a:buNone/>
            </a:pPr>
            <a:r>
              <a:rPr lang="ru-RU" sz="2400" dirty="0" smtClean="0"/>
              <a:t>Вычисление R2 оправдано только если среди регрессоров есть константа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>Применение линии регрессии для прогноза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2209800"/>
            <a:ext cx="8229600" cy="40965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Можно применять регрессионную линию для прогнозирования  значения в пределе наблюдаемого диапазона  - </a:t>
            </a:r>
            <a:r>
              <a:rPr lang="ru-RU" sz="2400" b="1" i="1" dirty="0" smtClean="0"/>
              <a:t>нельзя экстраполировать вне этих пределов. </a:t>
            </a:r>
            <a:br>
              <a:rPr lang="ru-RU" sz="2400" b="1" i="1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Ограниченность парной регрессии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25112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/>
              <a:t>Никакая единственная переменная за редкими исключениями не в состоянии «хорошо объяснить» изменения зависимой переменной.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066800"/>
          </a:xfrm>
        </p:spPr>
        <p:txBody>
          <a:bodyPr/>
          <a:lstStyle/>
          <a:p>
            <a:r>
              <a:rPr lang="ru-RU" b="1" dirty="0" smtClean="0"/>
              <a:t>Теорема Гаусса-Маркова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821936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Свойства оценок МНК определяются предположениями относительно свойств случайного возмущения в модели наблюдений. </a:t>
            </a:r>
          </a:p>
          <a:p>
            <a:pPr marL="0" indent="0" algn="just">
              <a:lnSpc>
                <a:spcPct val="120000"/>
              </a:lnSpc>
              <a:buNone/>
            </a:pPr>
            <a:endParaRPr lang="ru-RU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Эти предположения обычно называются условиями Гаусса – Маркова.</a:t>
            </a:r>
            <a:endParaRPr lang="ru-RU" b="1" dirty="0" smtClean="0"/>
          </a:p>
          <a:p>
            <a:pPr marL="0" indent="0" algn="just">
              <a:lnSpc>
                <a:spcPct val="120000"/>
              </a:lnSpc>
            </a:pPr>
            <a:endParaRPr lang="ru-RU" b="1" dirty="0" smtClean="0"/>
          </a:p>
          <a:p>
            <a:pPr marL="0" indent="0" algn="just">
              <a:lnSpc>
                <a:spcPct val="120000"/>
              </a:lnSpc>
              <a:buNone/>
            </a:pPr>
            <a:r>
              <a:rPr lang="ru-RU" b="1" dirty="0" smtClean="0"/>
              <a:t>Теорема Гаусса-Маркова:</a:t>
            </a:r>
            <a:r>
              <a:rPr lang="ru-RU" dirty="0" smtClean="0"/>
              <a:t> 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dirty="0" smtClean="0"/>
              <a:t>если выполнены условия Гаусса-Маркова, тогда оценки , полученные с помощью метода наименьших квадратов, являются линейными, несмещёнными, эффективными и состоятельными оценками.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Оценка качества регрессии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Проверить значимость уравнения регрессии – значит установить, соответствует ли математическая модель, выражающая зависимость между переменными, экспериментальным данным и достаточно ли включенных в уравнение объясняющих переменных для описания зависимой переменной.</a:t>
            </a:r>
          </a:p>
          <a:p>
            <a:pPr>
              <a:buNone/>
            </a:pP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609600"/>
            <a:ext cx="8763000" cy="10668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Показатели качества уравнения регрессии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4325112"/>
          </a:xfrm>
        </p:spPr>
        <p:txBody>
          <a:bodyPr>
            <a:normAutofit/>
          </a:bodyPr>
          <a:lstStyle/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Коэффициент детерминации </a:t>
            </a:r>
          </a:p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Скорректированный коэффициент детерминации</a:t>
            </a:r>
          </a:p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Значение F-статистики</a:t>
            </a:r>
          </a:p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Сумма квадратов остатков (RSS)</a:t>
            </a:r>
          </a:p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Стандартная ошибка регрессии </a:t>
            </a:r>
            <a:r>
              <a:rPr lang="ru-RU" sz="2400" dirty="0" err="1" smtClean="0"/>
              <a:t>Se</a:t>
            </a:r>
            <a:endParaRPr lang="ru-RU" sz="2400" dirty="0" smtClean="0"/>
          </a:p>
          <a:p>
            <a:pPr marL="365125" indent="-365125" algn="just">
              <a:spcBef>
                <a:spcPts val="18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Прочие показатели: средняя ошибка аппроксимации, индекс множественной корреляции, логарифм правдоподобия и </a:t>
            </a:r>
            <a:r>
              <a:rPr lang="ru-RU" sz="2400" dirty="0" err="1" smtClean="0"/>
              <a:t>т.д</a:t>
            </a:r>
            <a:endParaRPr lang="ru-RU" sz="2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7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80CD5D4-93B7-4124-9979-6B09AB3AB5ED}" type="slidenum">
              <a:rPr lang="ru-RU"/>
              <a:pPr/>
              <a:t>6</a:t>
            </a:fld>
            <a:endParaRPr lang="ru-RU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8392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ru-RU" sz="3200" b="1" dirty="0" smtClean="0"/>
              <a:t>Коэффициент детерминации R</a:t>
            </a:r>
            <a:r>
              <a:rPr lang="ru-RU" sz="3200" b="1" baseline="30000" dirty="0" smtClean="0"/>
              <a:t>2</a:t>
            </a:r>
            <a:endParaRPr lang="ru-RU" sz="3200" b="1" dirty="0" smtClean="0"/>
          </a:p>
        </p:txBody>
      </p:sp>
      <p:graphicFrame>
        <p:nvGraphicFramePr>
          <p:cNvPr id="15367" name="Object 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895600" y="4359026"/>
          <a:ext cx="3276600" cy="188937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4761" name="Equation" r:id="rId3" imgW="1320227" imgH="761669" progId="Equation.3">
                  <p:embed/>
                </p:oleObj>
              </mc:Choice>
              <mc:Fallback>
                <p:oleObj name="Equation" r:id="rId3" imgW="1320227" imgH="761669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4359026"/>
                        <a:ext cx="3276600" cy="188937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609600" y="1447800"/>
            <a:ext cx="78486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Используется для предварительной оценки качества модели - по степени корреляции между объясняемой переменной и ее предсказанным значением.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2400" dirty="0" smtClean="0"/>
              <a:t>Величину (</a:t>
            </a:r>
            <a:r>
              <a:rPr lang="ru-RU" sz="2400" b="1" dirty="0" smtClean="0"/>
              <a:t>1 – R</a:t>
            </a:r>
            <a:r>
              <a:rPr lang="ru-RU" sz="2400" b="1" baseline="30000" dirty="0" smtClean="0"/>
              <a:t>2</a:t>
            </a:r>
            <a:r>
              <a:rPr lang="ru-RU" sz="2400" b="1" dirty="0" smtClean="0"/>
              <a:t>)</a:t>
            </a:r>
            <a:r>
              <a:rPr lang="ru-RU" sz="2400" dirty="0" smtClean="0"/>
              <a:t> можно трактовать как вероятность </a:t>
            </a:r>
            <a:r>
              <a:rPr lang="ru-RU" sz="2400" dirty="0" err="1" smtClean="0"/>
              <a:t>необъяснения</a:t>
            </a:r>
            <a:r>
              <a:rPr lang="ru-RU" sz="2400" dirty="0" smtClean="0"/>
              <a:t> разброса значений зависимой переменной выбранными регрессорами (факторами).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066800"/>
          </a:xfrm>
        </p:spPr>
        <p:txBody>
          <a:bodyPr>
            <a:normAutofit/>
          </a:bodyPr>
          <a:lstStyle/>
          <a:p>
            <a:r>
              <a:rPr lang="ru-RU" b="1" dirty="0" smtClean="0"/>
              <a:t>Коэффициент детерминации R</a:t>
            </a:r>
            <a:r>
              <a:rPr lang="ru-RU" b="1" baseline="30000" dirty="0" smtClean="0"/>
              <a:t>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70888"/>
            <a:ext cx="8229600" cy="4325112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/>
              <a:t>Долю общей дисперсии, которая объясняется регрессией называют </a:t>
            </a:r>
            <a:r>
              <a:rPr lang="ru-RU" sz="2400" i="1" dirty="0" smtClean="0"/>
              <a:t>коэффициентом детерминации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Коэффициент детерминации обычно выражают через процентное соотношение и обозначают </a:t>
            </a:r>
            <a:r>
              <a:rPr lang="ru-RU" sz="2400" i="1" dirty="0" smtClean="0"/>
              <a:t>R</a:t>
            </a:r>
            <a:r>
              <a:rPr lang="ru-RU" sz="2400" i="1" baseline="30000" dirty="0" smtClean="0"/>
              <a:t>2</a:t>
            </a:r>
            <a:r>
              <a:rPr lang="ru-RU" sz="2400" dirty="0" smtClean="0"/>
              <a:t>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Данный коэффициент позволяет субъективно оценить качество уравнения регрессии.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>
              <a:buNone/>
            </a:pPr>
            <a:r>
              <a:rPr lang="ru-RU" sz="2400" dirty="0" smtClean="0"/>
              <a:t>Разность  представляет собой процент дисперсии который нельзя объяснить регрессией.</a:t>
            </a:r>
          </a:p>
          <a:p>
            <a:pPr marL="0" indent="0" algn="just">
              <a:buNone/>
            </a:pPr>
            <a:endParaRPr lang="ru-RU" sz="2400" dirty="0" smtClean="0"/>
          </a:p>
          <a:p>
            <a:pPr marL="0" indent="0" algn="just"/>
            <a:endParaRPr lang="ru-RU" sz="24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0668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Основные свойства R</a:t>
            </a:r>
            <a:r>
              <a:rPr lang="ru-RU" sz="3600" b="1" baseline="30000" dirty="0" smtClean="0"/>
              <a:t>2</a:t>
            </a:r>
            <a:r>
              <a:rPr lang="ru-RU" sz="3600" b="1" dirty="0" smtClean="0"/>
              <a:t> 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Autofit/>
          </a:bodyPr>
          <a:lstStyle/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Чем ближе R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к 1, тем лучше регрессия аппроксимирует статистические данные, тем теснее линейная связь между зависимой и объясняющими переменными.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Если R</a:t>
            </a:r>
            <a:r>
              <a:rPr lang="ru-RU" sz="2400" baseline="30000" dirty="0" smtClean="0"/>
              <a:t>2 </a:t>
            </a:r>
            <a:r>
              <a:rPr lang="ru-RU" sz="2400" dirty="0" smtClean="0"/>
              <a:t>= 1, то статистические данные лежат на линии регрессии, т.е. между зависимой и объясняющими переменными имеется функциональная зависимость. 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Если R</a:t>
            </a:r>
            <a:r>
              <a:rPr lang="ru-RU" sz="2400" baseline="30000" dirty="0" smtClean="0"/>
              <a:t>2 </a:t>
            </a:r>
            <a:r>
              <a:rPr lang="ru-RU" sz="2400" dirty="0" smtClean="0"/>
              <a:t>= 0, то вариация зависимой переменной полностью обусловлена воздействием неучтенных в модели  переменных.</a:t>
            </a:r>
          </a:p>
          <a:p>
            <a:pPr marL="355600" indent="-355600" algn="just">
              <a:spcBef>
                <a:spcPts val="1200"/>
              </a:spcBef>
              <a:buClrTx/>
              <a:buFont typeface="Wingdings" pitchFamily="2" charset="2"/>
              <a:buChar char="Ø"/>
            </a:pPr>
            <a:r>
              <a:rPr lang="ru-RU" sz="2400" dirty="0" smtClean="0"/>
              <a:t>Низкое значение R</a:t>
            </a:r>
            <a:r>
              <a:rPr lang="ru-RU" sz="2400" baseline="30000" dirty="0" smtClean="0"/>
              <a:t>2</a:t>
            </a:r>
            <a:r>
              <a:rPr lang="ru-RU" sz="2400" dirty="0" smtClean="0"/>
              <a:t> не свидетельствует о плохом качестве модели, и может объясняться наличием существенных факторов, не включенных в модель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229600" cy="10668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Взаимосвязь критериев в парном </a:t>
            </a:r>
            <a:br>
              <a:rPr lang="ru-RU" sz="3600" b="1" dirty="0" smtClean="0"/>
            </a:br>
            <a:r>
              <a:rPr lang="ru-RU" sz="3600" b="1" dirty="0" smtClean="0"/>
              <a:t>регрессионном анализе</a:t>
            </a:r>
            <a:endParaRPr lang="ru-RU" sz="36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just">
              <a:spcBef>
                <a:spcPts val="1200"/>
              </a:spcBef>
              <a:buNone/>
            </a:pPr>
            <a:r>
              <a:rPr lang="ru-RU" dirty="0" smtClean="0"/>
              <a:t>Коэффициент корреляции по абсолютной величине совпадает с квадратным корнем из коэффициента детерминации</a:t>
            </a:r>
          </a:p>
          <a:p>
            <a:pPr marL="0" indent="0" algn="just">
              <a:spcBef>
                <a:spcPts val="1200"/>
              </a:spcBef>
            </a:pPr>
            <a:endParaRPr lang="ru-RU" dirty="0" smtClean="0"/>
          </a:p>
          <a:p>
            <a:pPr marL="0" indent="0" algn="just">
              <a:spcBef>
                <a:spcPts val="1200"/>
              </a:spcBef>
              <a:buNone/>
            </a:pPr>
            <a:r>
              <a:rPr lang="ru-RU" dirty="0" smtClean="0"/>
              <a:t>t-статистики для коэффициента корреляции и коэффициента регрессии b</a:t>
            </a:r>
            <a:r>
              <a:rPr lang="ru-RU" sz="1800" dirty="0" smtClean="0"/>
              <a:t>1</a:t>
            </a:r>
            <a:r>
              <a:rPr lang="ru-RU" dirty="0" smtClean="0"/>
              <a:t> совпадают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Поток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1576</TotalTime>
  <Words>647</Words>
  <Application>Microsoft Office PowerPoint</Application>
  <PresentationFormat>Экран (4:3)</PresentationFormat>
  <Paragraphs>92</Paragraphs>
  <Slides>18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Городская</vt:lpstr>
      <vt:lpstr>Equation</vt:lpstr>
      <vt:lpstr>Лекция №6 Общие вопросы построения регрессионных моделей</vt:lpstr>
      <vt:lpstr>Ограниченность парной регрессии</vt:lpstr>
      <vt:lpstr>Теорема Гаусса-Маркова</vt:lpstr>
      <vt:lpstr>Оценка качества регрессии</vt:lpstr>
      <vt:lpstr>Показатели качества уравнения регрессии</vt:lpstr>
      <vt:lpstr>Коэффициент детерминации R2</vt:lpstr>
      <vt:lpstr>Коэффициент детерминации R2</vt:lpstr>
      <vt:lpstr>Основные свойства R2 </vt:lpstr>
      <vt:lpstr>Взаимосвязь критериев в парном  регрессионном анализе</vt:lpstr>
      <vt:lpstr>Недостатки R2</vt:lpstr>
      <vt:lpstr>Скорректированный R2</vt:lpstr>
      <vt:lpstr>Оценка качества уравнения в целом</vt:lpstr>
      <vt:lpstr>Оценка качества уравнения в целом</vt:lpstr>
      <vt:lpstr>F-статистика</vt:lpstr>
      <vt:lpstr>Порядок работы при проверке значимости парного уравнения по F-статистике </vt:lpstr>
      <vt:lpstr>Сумма квадратов остатков RSS</vt:lpstr>
      <vt:lpstr>Разложение суммы квадратов</vt:lpstr>
      <vt:lpstr>Применение линии регрессии для прогноза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Лекция №2 Этапы построения модели</dc:title>
  <dc:creator>Гордюшина Екатерина Владимировна</dc:creator>
  <cp:lastModifiedBy>Kurvanjan</cp:lastModifiedBy>
  <cp:revision>35</cp:revision>
  <dcterms:created xsi:type="dcterms:W3CDTF">2006-08-16T00:00:00Z</dcterms:created>
  <dcterms:modified xsi:type="dcterms:W3CDTF">2020-03-25T16:10:07Z</dcterms:modified>
</cp:coreProperties>
</file>