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1" r:id="rId6"/>
    <p:sldId id="262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0EAE-D304-4905-9D91-0A522CBE73F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D280-5C46-465E-ACBD-07064D78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1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0EAE-D304-4905-9D91-0A522CBE73F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D280-5C46-465E-ACBD-07064D78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28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0EAE-D304-4905-9D91-0A522CBE73F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D280-5C46-465E-ACBD-07064D78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6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0EAE-D304-4905-9D91-0A522CBE73F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D280-5C46-465E-ACBD-07064D78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15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0EAE-D304-4905-9D91-0A522CBE73F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D280-5C46-465E-ACBD-07064D78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33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0EAE-D304-4905-9D91-0A522CBE73F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D280-5C46-465E-ACBD-07064D78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0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0EAE-D304-4905-9D91-0A522CBE73F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D280-5C46-465E-ACBD-07064D78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44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0EAE-D304-4905-9D91-0A522CBE73F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D280-5C46-465E-ACBD-07064D78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10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0EAE-D304-4905-9D91-0A522CBE73F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D280-5C46-465E-ACBD-07064D78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79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0EAE-D304-4905-9D91-0A522CBE73F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D280-5C46-465E-ACBD-07064D78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60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0EAE-D304-4905-9D91-0A522CBE73F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D280-5C46-465E-ACBD-07064D78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79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D0EAE-D304-4905-9D91-0A522CBE73F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8D280-5C46-465E-ACBD-07064D784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45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704" y="620688"/>
            <a:ext cx="9144000" cy="33398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Понятие «общее знание».</a:t>
            </a:r>
            <a:br>
              <a:rPr lang="ru-RU" b="1" dirty="0" smtClean="0"/>
            </a:br>
            <a:r>
              <a:rPr lang="ru-RU" b="1" dirty="0" smtClean="0"/>
              <a:t>Построение нормальной и развернутой формы игры с неполной информацией.</a:t>
            </a:r>
            <a:br>
              <a:rPr lang="ru-RU" b="1" dirty="0" smtClean="0"/>
            </a:br>
            <a:r>
              <a:rPr lang="ru-RU" b="1" dirty="0" smtClean="0"/>
              <a:t>Нахождение условных вероятностей.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4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Понятие общее знание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Игра </a:t>
            </a:r>
            <a:r>
              <a:rPr lang="ru-RU" dirty="0"/>
              <a:t>со всеми правилами известна игрокам и каждый из них знает, что все игроки осведомлены о том, что известно остальным партнерам по игре. И такое положение сохраняется до конца игры.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6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Игра в нормальной форме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писывается платежной матрицей. Каждое измерение матрицы – это игрок. Строки определяют стратегии первого игрока, столбцы – стратегии второго. На пересечении столбца и строки можно увидеть выигрыши, которые получают игроки.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80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480" y="25385"/>
            <a:ext cx="8229600" cy="1143000"/>
          </a:xfrm>
        </p:spPr>
        <p:txBody>
          <a:bodyPr/>
          <a:lstStyle/>
          <a:p>
            <a:r>
              <a:rPr lang="ru-RU" b="1" dirty="0"/>
              <a:t>Игра в </a:t>
            </a:r>
            <a:r>
              <a:rPr lang="ru-RU" b="1" dirty="0" smtClean="0"/>
              <a:t>чет или нечет</a:t>
            </a:r>
            <a:endParaRPr lang="ru-RU" b="1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1" t="52425" r="33675" b="33769"/>
          <a:stretch/>
        </p:blipFill>
        <p:spPr bwMode="auto">
          <a:xfrm>
            <a:off x="1086169" y="4509120"/>
            <a:ext cx="7050223" cy="235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8812" y="1092800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Игроки договариваются о следующих правилах игры. Каждый из них тайно загадывает натуральное число. Затем числа предъявляются и складываются. Если сумма оказывается четной, то второй игрок платит первому единицу денег, а если нечетной, то – наоборот. Понятно, что для каждого из игроков несущественно, какое именно число загадывать, существенно лишь то, является оно четным или нечетным. Поэтому для каждого из игроков можно ограничиться списком лишь из двух действий: четное или нечетное число. </a:t>
            </a:r>
          </a:p>
        </p:txBody>
      </p:sp>
    </p:spTree>
    <p:extLst>
      <p:ext uri="{BB962C8B-B14F-4D97-AF65-F5344CB8AC3E}">
        <p14:creationId xmlns:p14="http://schemas.microsoft.com/office/powerpoint/2010/main" val="3784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Игра в р</a:t>
            </a:r>
            <a:r>
              <a:rPr lang="ru-RU" b="1" dirty="0" smtClean="0">
                <a:effectLst/>
              </a:rPr>
              <a:t>азвернутой форме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</a:rPr>
              <a:t>Представляются в виде ориентированного дерева, где каждая вершина определяет выбор соответствующего игрока. От каждой вершины отходят ветви, обозначающие стратегии данного игрока.  Платежи игроков записываются внизу дерева и принадлежат игрокам по порядку, сверху-вниз.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7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textarchive.ru/images/578/1154523/1404558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93304"/>
            <a:ext cx="7488832" cy="62646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43608" y="10493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+mj-lt"/>
                <a:ea typeface="+mj-ea"/>
                <a:cs typeface="+mj-cs"/>
              </a:rPr>
              <a:t>Игра крестики-нолики</a:t>
            </a:r>
          </a:p>
        </p:txBody>
      </p:sp>
    </p:spTree>
    <p:extLst>
      <p:ext uri="{BB962C8B-B14F-4D97-AF65-F5344CB8AC3E}">
        <p14:creationId xmlns:p14="http://schemas.microsoft.com/office/powerpoint/2010/main" val="16756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948" y="-24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«</a:t>
            </a:r>
            <a:r>
              <a:rPr lang="ru-RU" dirty="0" err="1" smtClean="0"/>
              <a:t>Минипокер</a:t>
            </a:r>
            <a:r>
              <a:rPr lang="en-US" dirty="0" smtClean="0"/>
              <a:t>»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948" y="739178"/>
            <a:ext cx="8229600" cy="6118822"/>
          </a:xfrm>
        </p:spPr>
        <p:txBody>
          <a:bodyPr>
            <a:normAutofit/>
          </a:bodyPr>
          <a:lstStyle/>
          <a:p>
            <a:r>
              <a:rPr lang="ru-RU" dirty="0" smtClean="0"/>
              <a:t>Игрок 1 имеет 2 информационных состояния: он знает каков цвет выбранной карты.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 этих парах первое                             действие игрока в случае выпадения красной, второй – выпадение черной карты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93" t="50152" r="-327" b="12162"/>
          <a:stretch/>
        </p:blipFill>
        <p:spPr bwMode="auto">
          <a:xfrm>
            <a:off x="4764559" y="2004271"/>
            <a:ext cx="4559969" cy="308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" t="53963" r="49113" b="19331"/>
          <a:stretch/>
        </p:blipFill>
        <p:spPr bwMode="auto">
          <a:xfrm>
            <a:off x="28744" y="2281853"/>
            <a:ext cx="4903295" cy="198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210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Условная вероятность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Вероятность события </a:t>
            </a:r>
            <a:r>
              <a:rPr lang="ru-RU" i="1" dirty="0"/>
              <a:t>А</a:t>
            </a:r>
            <a:r>
              <a:rPr lang="ru-RU" dirty="0"/>
              <a:t>, вычисленная при условии, что имело место другое событие </a:t>
            </a:r>
            <a:r>
              <a:rPr lang="ru-RU" i="1" dirty="0"/>
              <a:t>В</a:t>
            </a:r>
            <a:r>
              <a:rPr lang="ru-RU" dirty="0"/>
              <a:t>, называется </a:t>
            </a:r>
            <a:r>
              <a:rPr lang="ru-RU" i="1" dirty="0"/>
              <a:t>условной вероятностью</a:t>
            </a:r>
            <a:r>
              <a:rPr lang="ru-RU" dirty="0"/>
              <a:t> события </a:t>
            </a:r>
            <a:r>
              <a:rPr lang="ru-RU" i="1" dirty="0"/>
              <a:t>А</a:t>
            </a:r>
            <a:r>
              <a:rPr lang="ru-RU" dirty="0"/>
              <a:t>и обозначается  </a:t>
            </a:r>
            <a:endParaRPr lang="en-US" dirty="0" smtClean="0"/>
          </a:p>
          <a:p>
            <a:r>
              <a:rPr lang="en-US" dirty="0" smtClean="0"/>
              <a:t>P(A|B)</a:t>
            </a:r>
            <a:endParaRPr lang="ru-RU" dirty="0"/>
          </a:p>
          <a:p>
            <a:endParaRPr lang="ru-RU" dirty="0"/>
          </a:p>
        </p:txBody>
      </p:sp>
      <p:pic>
        <p:nvPicPr>
          <p:cNvPr id="6" name="Рисунок 5" descr="Статья 352 - Картинка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3842953" y="4547374"/>
            <a:ext cx="1296144" cy="790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Статья 352 - Картинка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482"/>
          <a:stretch/>
        </p:blipFill>
        <p:spPr bwMode="auto">
          <a:xfrm>
            <a:off x="2823927" y="4540281"/>
            <a:ext cx="1032156" cy="792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724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 колоды карт последовательно вынули 2 </a:t>
            </a:r>
            <a:r>
              <a:rPr lang="ru-RU" dirty="0" smtClean="0"/>
              <a:t>карты</a:t>
            </a:r>
            <a:r>
              <a:rPr lang="en-US" dirty="0" smtClean="0"/>
              <a:t>,</a:t>
            </a:r>
            <a:r>
              <a:rPr lang="ru-RU" dirty="0" smtClean="0"/>
              <a:t> найти </a:t>
            </a:r>
            <a:r>
              <a:rPr lang="ru-RU" dirty="0"/>
              <a:t>условную вероятность того, что вторая карта будет тузом, если первоначально был вынут туз.</a:t>
            </a:r>
          </a:p>
          <a:p>
            <a:r>
              <a:rPr lang="ru-RU" dirty="0"/>
              <a:t>Если первая вынутая карта – туз, то в колоде осталось 35 карт и среди них только 3 туза. </a:t>
            </a:r>
            <a:r>
              <a:rPr lang="ru-RU" dirty="0" smtClean="0"/>
              <a:t>Следовательно, </a:t>
            </a:r>
            <a:r>
              <a:rPr lang="en-US" dirty="0" smtClean="0"/>
              <a:t>P(A|B)=3/35.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b="1" dirty="0" smtClean="0"/>
              <a:t>Условная вероятность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5906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288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Понятие «общее знание». Построение нормальной и развернутой формы игры с неполной информацией. Нахождение условных вероятностей.</vt:lpstr>
      <vt:lpstr>Понятие общее знание</vt:lpstr>
      <vt:lpstr>Игра в нормальной форме</vt:lpstr>
      <vt:lpstr>Игра в чет или нечет</vt:lpstr>
      <vt:lpstr>Игра в развернутой форме</vt:lpstr>
      <vt:lpstr>Презентация PowerPoint</vt:lpstr>
      <vt:lpstr> «Минипокер» </vt:lpstr>
      <vt:lpstr>Условная вероятность</vt:lpstr>
      <vt:lpstr>Условная вероятность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rzakirova</dc:creator>
  <cp:lastModifiedBy>zakirov</cp:lastModifiedBy>
  <cp:revision>10</cp:revision>
  <dcterms:created xsi:type="dcterms:W3CDTF">2017-03-17T06:44:34Z</dcterms:created>
  <dcterms:modified xsi:type="dcterms:W3CDTF">2020-03-27T08:33:43Z</dcterms:modified>
</cp:coreProperties>
</file>