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6" r:id="rId3"/>
    <p:sldId id="277" r:id="rId4"/>
    <p:sldId id="278" r:id="rId5"/>
    <p:sldId id="279" r:id="rId6"/>
    <p:sldId id="280" r:id="rId7"/>
    <p:sldId id="281" r:id="rId8"/>
    <p:sldId id="282" r:id="rId9"/>
    <p:sldId id="283" r:id="rId10"/>
    <p:sldId id="284" r:id="rId11"/>
    <p:sldId id="285" r:id="rId12"/>
    <p:sldId id="257" r:id="rId13"/>
    <p:sldId id="258" r:id="rId14"/>
    <p:sldId id="259" r:id="rId15"/>
    <p:sldId id="260" r:id="rId16"/>
    <p:sldId id="263" r:id="rId17"/>
    <p:sldId id="264" r:id="rId18"/>
    <p:sldId id="265" r:id="rId19"/>
    <p:sldId id="266" r:id="rId20"/>
    <p:sldId id="267" r:id="rId21"/>
    <p:sldId id="268" r:id="rId22"/>
    <p:sldId id="269" r:id="rId23"/>
    <p:sldId id="270" r:id="rId24"/>
    <p:sldId id="273" r:id="rId25"/>
    <p:sldId id="274" r:id="rId26"/>
    <p:sldId id="275" r:id="rId27"/>
    <p:sldId id="261" r:id="rId28"/>
    <p:sldId id="262" r:id="rId29"/>
  </p:sldIdLst>
  <p:sldSz cx="9144000" cy="6858000" type="screen4x3"/>
  <p:notesSz cx="6807200"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4" autoAdjust="0"/>
    <p:restoredTop sz="87050" autoAdjust="0"/>
  </p:normalViewPr>
  <p:slideViewPr>
    <p:cSldViewPr>
      <p:cViewPr varScale="1">
        <p:scale>
          <a:sx n="80" d="100"/>
          <a:sy n="80" d="100"/>
        </p:scale>
        <p:origin x="-15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9657195-5750-42F8-A5EE-6389A15FB0F7}" type="datetimeFigureOut">
              <a:rPr lang="ru-RU" smtClean="0"/>
              <a:t>27.03.2020</a:t>
            </a:fld>
            <a:endParaRPr lang="ru-RU"/>
          </a:p>
        </p:txBody>
      </p:sp>
      <p:sp>
        <p:nvSpPr>
          <p:cNvPr id="4" name="Образ слайда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D766DB0-DA7D-4734-9398-F105CB756212}" type="slidenum">
              <a:rPr lang="ru-RU" smtClean="0"/>
              <a:t>‹#›</a:t>
            </a:fld>
            <a:endParaRPr lang="ru-RU"/>
          </a:p>
        </p:txBody>
      </p:sp>
    </p:spTree>
    <p:extLst>
      <p:ext uri="{BB962C8B-B14F-4D97-AF65-F5344CB8AC3E}">
        <p14:creationId xmlns:p14="http://schemas.microsoft.com/office/powerpoint/2010/main" val="184402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u.wikipedia.org/wiki/%D0%A0%D0%B0%D0%B2%D0%BD%D0%BE%D0%B2%D0%B5%D1%81%D0%B8%D0%B5,_%D1%81%D0%BE%D0%B2%D0%B5%D1%80%D1%88%D0%B5%D0%BD%D0%BD%D0%BE%D0%B5_%D0%BF%D0%BE_%D0%BF%D0%BE%D0%B4-%D0%B8%D0%B3%D1%80%D0%B0%D0%BC"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ru.wikipedia.org/wiki/%D0%A0%D0%B0%D0%B2%D0%BD%D0%BE%D0%B2%D0%B5%D1%81%D0%B8%D0%B5_%D0%9D%D1%8D%D1%88%D0%B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766DB0-DA7D-4734-9398-F105CB756212}" type="slidenum">
              <a:rPr lang="ru-RU" smtClean="0"/>
              <a:t>1</a:t>
            </a:fld>
            <a:endParaRPr lang="ru-RU"/>
          </a:p>
        </p:txBody>
      </p:sp>
    </p:spTree>
    <p:extLst>
      <p:ext uri="{BB962C8B-B14F-4D97-AF65-F5344CB8AC3E}">
        <p14:creationId xmlns:p14="http://schemas.microsoft.com/office/powerpoint/2010/main" val="409130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766DB0-DA7D-4734-9398-F105CB756212}" type="slidenum">
              <a:rPr lang="ru-RU" smtClean="0"/>
              <a:t>20</a:t>
            </a:fld>
            <a:endParaRPr lang="ru-RU"/>
          </a:p>
        </p:txBody>
      </p:sp>
    </p:spTree>
    <p:extLst>
      <p:ext uri="{BB962C8B-B14F-4D97-AF65-F5344CB8AC3E}">
        <p14:creationId xmlns:p14="http://schemas.microsoft.com/office/powerpoint/2010/main" val="61953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766DB0-DA7D-4734-9398-F105CB756212}" type="slidenum">
              <a:rPr lang="ru-RU" smtClean="0"/>
              <a:t>21</a:t>
            </a:fld>
            <a:endParaRPr lang="ru-RU"/>
          </a:p>
        </p:txBody>
      </p:sp>
    </p:spTree>
    <p:extLst>
      <p:ext uri="{BB962C8B-B14F-4D97-AF65-F5344CB8AC3E}">
        <p14:creationId xmlns:p14="http://schemas.microsoft.com/office/powerpoint/2010/main" val="17146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766DB0-DA7D-4734-9398-F105CB756212}" type="slidenum">
              <a:rPr lang="ru-RU" smtClean="0"/>
              <a:t>22</a:t>
            </a:fld>
            <a:endParaRPr lang="ru-RU"/>
          </a:p>
        </p:txBody>
      </p:sp>
    </p:spTree>
    <p:extLst>
      <p:ext uri="{BB962C8B-B14F-4D97-AF65-F5344CB8AC3E}">
        <p14:creationId xmlns:p14="http://schemas.microsoft.com/office/powerpoint/2010/main" val="2173655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766DB0-DA7D-4734-9398-F105CB756212}" type="slidenum">
              <a:rPr lang="ru-RU" smtClean="0"/>
              <a:t>23</a:t>
            </a:fld>
            <a:endParaRPr lang="ru-RU"/>
          </a:p>
        </p:txBody>
      </p:sp>
    </p:spTree>
    <p:extLst>
      <p:ext uri="{BB962C8B-B14F-4D97-AF65-F5344CB8AC3E}">
        <p14:creationId xmlns:p14="http://schemas.microsoft.com/office/powerpoint/2010/main" val="3980403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766DB0-DA7D-4734-9398-F105CB756212}" type="slidenum">
              <a:rPr lang="ru-RU" smtClean="0"/>
              <a:t>27</a:t>
            </a:fld>
            <a:endParaRPr lang="ru-RU"/>
          </a:p>
        </p:txBody>
      </p:sp>
    </p:spTree>
    <p:extLst>
      <p:ext uri="{BB962C8B-B14F-4D97-AF65-F5344CB8AC3E}">
        <p14:creationId xmlns:p14="http://schemas.microsoft.com/office/powerpoint/2010/main" val="57985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766DB0-DA7D-4734-9398-F105CB756212}" type="slidenum">
              <a:rPr lang="ru-RU" smtClean="0"/>
              <a:t>28</a:t>
            </a:fld>
            <a:endParaRPr lang="ru-RU"/>
          </a:p>
        </p:txBody>
      </p:sp>
    </p:spTree>
    <p:extLst>
      <p:ext uri="{BB962C8B-B14F-4D97-AF65-F5344CB8AC3E}">
        <p14:creationId xmlns:p14="http://schemas.microsoft.com/office/powerpoint/2010/main" val="95669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766DB0-DA7D-4734-9398-F105CB756212}" type="slidenum">
              <a:rPr lang="ru-RU" smtClean="0"/>
              <a:t>12</a:t>
            </a:fld>
            <a:endParaRPr lang="ru-RU"/>
          </a:p>
        </p:txBody>
      </p:sp>
    </p:spTree>
    <p:extLst>
      <p:ext uri="{BB962C8B-B14F-4D97-AF65-F5344CB8AC3E}">
        <p14:creationId xmlns:p14="http://schemas.microsoft.com/office/powerpoint/2010/main" val="162118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766DB0-DA7D-4734-9398-F105CB756212}" type="slidenum">
              <a:rPr lang="ru-RU" smtClean="0"/>
              <a:t>13</a:t>
            </a:fld>
            <a:endParaRPr lang="ru-RU"/>
          </a:p>
        </p:txBody>
      </p:sp>
    </p:spTree>
    <p:extLst>
      <p:ext uri="{BB962C8B-B14F-4D97-AF65-F5344CB8AC3E}">
        <p14:creationId xmlns:p14="http://schemas.microsoft.com/office/powerpoint/2010/main" val="30497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766DB0-DA7D-4734-9398-F105CB756212}" type="slidenum">
              <a:rPr lang="ru-RU" smtClean="0"/>
              <a:t>14</a:t>
            </a:fld>
            <a:endParaRPr lang="ru-RU"/>
          </a:p>
        </p:txBody>
      </p:sp>
    </p:spTree>
    <p:extLst>
      <p:ext uri="{BB962C8B-B14F-4D97-AF65-F5344CB8AC3E}">
        <p14:creationId xmlns:p14="http://schemas.microsoft.com/office/powerpoint/2010/main" val="337340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D766DB0-DA7D-4734-9398-F105CB756212}" type="slidenum">
              <a:rPr lang="ru-RU" smtClean="0"/>
              <a:t>15</a:t>
            </a:fld>
            <a:endParaRPr lang="ru-RU"/>
          </a:p>
        </p:txBody>
      </p:sp>
    </p:spTree>
    <p:extLst>
      <p:ext uri="{BB962C8B-B14F-4D97-AF65-F5344CB8AC3E}">
        <p14:creationId xmlns:p14="http://schemas.microsoft.com/office/powerpoint/2010/main" val="234126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 Первое и третье из них говорят о том, что стороны, совершающие ходы в под-игре, точно знают, что они находятся в ней. Если начальная позиция находится в многоточечном информационном множестве или позиции в рассматриваемой части игры пересекают некоторые информационные множества, не включая их полностью, это означает, что, по крайней мере, одна из </a:t>
            </a:r>
            <a:r>
              <a:rPr lang="ru-RU" sz="1200" b="0" i="0" kern="1200" dirty="0" err="1" smtClean="0">
                <a:solidFill>
                  <a:schemeClr val="tx1"/>
                </a:solidFill>
                <a:effectLst/>
                <a:latin typeface="+mn-lt"/>
                <a:ea typeface="+mn-ea"/>
                <a:cs typeface="+mn-cs"/>
              </a:rPr>
              <a:t>стор</a:t>
            </a: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Второе свойство говорит о том, что под-игра должна включать в себя все допустимые ходы игроков, что и охватывающая игра. В противном случае нельзя гарантировать, что рациональное поведение в ней будет рациональным в соответствующей части охватывающей </a:t>
            </a:r>
            <a:r>
              <a:rPr lang="ru-RU" sz="1200" b="0" i="0" kern="1200" dirty="0" err="1" smtClean="0">
                <a:solidFill>
                  <a:schemeClr val="tx1"/>
                </a:solidFill>
                <a:effectLst/>
                <a:latin typeface="+mn-lt"/>
                <a:ea typeface="+mn-ea"/>
                <a:cs typeface="+mn-cs"/>
              </a:rPr>
              <a:t>игры.он</a:t>
            </a:r>
            <a:r>
              <a:rPr lang="ru-RU" sz="1200" b="0" i="0" kern="1200" dirty="0" smtClean="0">
                <a:solidFill>
                  <a:schemeClr val="tx1"/>
                </a:solidFill>
                <a:effectLst/>
                <a:latin typeface="+mn-lt"/>
                <a:ea typeface="+mn-ea"/>
                <a:cs typeface="+mn-cs"/>
              </a:rPr>
              <a:t> не может с уверенностью утверждать, что она разыгрывает под-игру.</a:t>
            </a:r>
            <a:endParaRPr lang="ru-RU" dirty="0"/>
          </a:p>
        </p:txBody>
      </p:sp>
      <p:sp>
        <p:nvSpPr>
          <p:cNvPr id="4" name="Номер слайда 3"/>
          <p:cNvSpPr>
            <a:spLocks noGrp="1"/>
          </p:cNvSpPr>
          <p:nvPr>
            <p:ph type="sldNum" sz="quarter" idx="10"/>
          </p:nvPr>
        </p:nvSpPr>
        <p:spPr/>
        <p:txBody>
          <a:bodyPr/>
          <a:lstStyle/>
          <a:p>
            <a:fld id="{7D766DB0-DA7D-4734-9398-F105CB756212}" type="slidenum">
              <a:rPr lang="ru-RU" smtClean="0"/>
              <a:t>16</a:t>
            </a:fld>
            <a:endParaRPr lang="ru-RU"/>
          </a:p>
        </p:txBody>
      </p:sp>
    </p:spTree>
    <p:extLst>
      <p:ext uri="{BB962C8B-B14F-4D97-AF65-F5344CB8AC3E}">
        <p14:creationId xmlns:p14="http://schemas.microsoft.com/office/powerpoint/2010/main" val="404380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Понятие под-игры используется для отыскания </a:t>
            </a:r>
            <a:r>
              <a:rPr lang="ru-RU" sz="1200" b="0" i="0" u="none" strike="noStrike" kern="1200" dirty="0" smtClean="0">
                <a:solidFill>
                  <a:schemeClr val="tx1"/>
                </a:solidFill>
                <a:effectLst/>
                <a:latin typeface="+mn-lt"/>
                <a:ea typeface="+mn-ea"/>
                <a:cs typeface="+mn-cs"/>
                <a:hlinkClick r:id="rId3" tooltip="Равновесие, совершенное по под-играм"/>
              </a:rPr>
              <a:t>равновесий, совершенных по под-играм</a:t>
            </a:r>
            <a:r>
              <a:rPr lang="ru-RU" sz="1200" b="0" i="0" kern="1200" dirty="0" smtClean="0">
                <a:solidFill>
                  <a:schemeClr val="tx1"/>
                </a:solidFill>
                <a:effectLst/>
                <a:latin typeface="+mn-lt"/>
                <a:ea typeface="+mn-ea"/>
                <a:cs typeface="+mn-cs"/>
              </a:rPr>
              <a:t>, представляющих собой очищения </a:t>
            </a:r>
            <a:r>
              <a:rPr lang="ru-RU" sz="1200" b="0" i="0" u="none" strike="noStrike" kern="1200" dirty="0" smtClean="0">
                <a:solidFill>
                  <a:schemeClr val="tx1"/>
                </a:solidFill>
                <a:effectLst/>
                <a:latin typeface="+mn-lt"/>
                <a:ea typeface="+mn-ea"/>
                <a:cs typeface="+mn-cs"/>
                <a:hlinkClick r:id="rId4" tooltip="Равновесие Нэша"/>
              </a:rPr>
              <a:t>равновесия </a:t>
            </a:r>
            <a:r>
              <a:rPr lang="ru-RU" sz="1200" b="0" i="0" u="none" strike="noStrike" kern="1200" dirty="0" err="1" smtClean="0">
                <a:solidFill>
                  <a:schemeClr val="tx1"/>
                </a:solidFill>
                <a:effectLst/>
                <a:latin typeface="+mn-lt"/>
                <a:ea typeface="+mn-ea"/>
                <a:cs typeface="+mn-cs"/>
                <a:hlinkClick r:id="rId4" tooltip="Равновесие Нэша"/>
              </a:rPr>
              <a:t>Нэша</a:t>
            </a:r>
            <a:r>
              <a:rPr lang="ru-RU" sz="1200" b="0" i="0" kern="1200" dirty="0" smtClean="0">
                <a:solidFill>
                  <a:schemeClr val="tx1"/>
                </a:solidFill>
                <a:effectLst/>
                <a:latin typeface="+mn-lt"/>
                <a:ea typeface="+mn-ea"/>
                <a:cs typeface="+mn-cs"/>
              </a:rPr>
              <a:t>, учитывающие динамический характер игр в развернутой форме и устраняющие равновесия, основанные на недостоверных угрозах.</a:t>
            </a:r>
            <a:endParaRPr lang="ru-RU" dirty="0"/>
          </a:p>
        </p:txBody>
      </p:sp>
      <p:sp>
        <p:nvSpPr>
          <p:cNvPr id="4" name="Номер слайда 3"/>
          <p:cNvSpPr>
            <a:spLocks noGrp="1"/>
          </p:cNvSpPr>
          <p:nvPr>
            <p:ph type="sldNum" sz="quarter" idx="10"/>
          </p:nvPr>
        </p:nvSpPr>
        <p:spPr/>
        <p:txBody>
          <a:bodyPr/>
          <a:lstStyle/>
          <a:p>
            <a:fld id="{7D766DB0-DA7D-4734-9398-F105CB756212}" type="slidenum">
              <a:rPr lang="ru-RU" smtClean="0"/>
              <a:t>17</a:t>
            </a:fld>
            <a:endParaRPr lang="ru-RU"/>
          </a:p>
        </p:txBody>
      </p:sp>
    </p:spTree>
    <p:extLst>
      <p:ext uri="{BB962C8B-B14F-4D97-AF65-F5344CB8AC3E}">
        <p14:creationId xmlns:p14="http://schemas.microsoft.com/office/powerpoint/2010/main" val="370411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766DB0-DA7D-4734-9398-F105CB756212}" type="slidenum">
              <a:rPr lang="ru-RU" smtClean="0"/>
              <a:t>18</a:t>
            </a:fld>
            <a:endParaRPr lang="ru-RU"/>
          </a:p>
        </p:txBody>
      </p:sp>
    </p:spTree>
    <p:extLst>
      <p:ext uri="{BB962C8B-B14F-4D97-AF65-F5344CB8AC3E}">
        <p14:creationId xmlns:p14="http://schemas.microsoft.com/office/powerpoint/2010/main" val="250952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D766DB0-DA7D-4734-9398-F105CB756212}" type="slidenum">
              <a:rPr lang="ru-RU" smtClean="0"/>
              <a:t>19</a:t>
            </a:fld>
            <a:endParaRPr lang="ru-RU"/>
          </a:p>
        </p:txBody>
      </p:sp>
    </p:spTree>
    <p:extLst>
      <p:ext uri="{BB962C8B-B14F-4D97-AF65-F5344CB8AC3E}">
        <p14:creationId xmlns:p14="http://schemas.microsoft.com/office/powerpoint/2010/main" val="421817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Повторяющиеся игры. </a:t>
            </a:r>
            <a:r>
              <a:rPr lang="ru-RU" dirty="0" err="1" smtClean="0"/>
              <a:t>Подигры</a:t>
            </a:r>
            <a:r>
              <a:rPr lang="ru-RU" dirty="0" smtClean="0"/>
              <a:t>. Бесконечно повторяющиеся игры</a:t>
            </a:r>
            <a:endParaRPr lang="ru-RU" dirty="0"/>
          </a:p>
        </p:txBody>
      </p:sp>
    </p:spTree>
    <p:extLst>
      <p:ext uri="{BB962C8B-B14F-4D97-AF65-F5344CB8AC3E}">
        <p14:creationId xmlns:p14="http://schemas.microsoft.com/office/powerpoint/2010/main" val="237897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37716" y="452489"/>
            <a:ext cx="5956616" cy="5960034"/>
          </a:xfrm>
          <a:prstGeom prst="rect">
            <a:avLst/>
          </a:prstGeom>
        </p:spPr>
      </p:pic>
    </p:spTree>
    <p:extLst>
      <p:ext uri="{BB962C8B-B14F-4D97-AF65-F5344CB8AC3E}">
        <p14:creationId xmlns:p14="http://schemas.microsoft.com/office/powerpoint/2010/main" val="859208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Дилемма заключенного, повторенная 2 раза</a:t>
            </a:r>
            <a:endParaRPr lang="ru-RU" b="1" dirty="0"/>
          </a:p>
        </p:txBody>
      </p:sp>
      <p:sp>
        <p:nvSpPr>
          <p:cNvPr id="3" name="Объект 2"/>
          <p:cNvSpPr>
            <a:spLocks noGrp="1"/>
          </p:cNvSpPr>
          <p:nvPr>
            <p:ph idx="1"/>
          </p:nvPr>
        </p:nvSpPr>
        <p:spPr/>
        <p:txBody>
          <a:bodyPr/>
          <a:lstStyle/>
          <a:p>
            <a:r>
              <a:rPr lang="ru-RU" dirty="0" smtClean="0"/>
              <a:t>Утверждение 1. Если в статической игре G существует единственное РН, то в игре G(T) существует единственное СПРН, которое сводится к повторению статического РН</a:t>
            </a:r>
          </a:p>
          <a:p>
            <a:r>
              <a:rPr lang="ru-RU" dirty="0" smtClean="0"/>
              <a:t>Утверждение 2. Если множество РН в игре G не пусто, то любая последовательность РН игры G образует СПРН в повторяющейся игре G(T). </a:t>
            </a:r>
          </a:p>
          <a:p>
            <a:endParaRPr lang="ru-RU" dirty="0"/>
          </a:p>
        </p:txBody>
      </p:sp>
    </p:spTree>
    <p:extLst>
      <p:ext uri="{BB962C8B-B14F-4D97-AF65-F5344CB8AC3E}">
        <p14:creationId xmlns:p14="http://schemas.microsoft.com/office/powerpoint/2010/main" val="257827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Повторяющиеся игры</a:t>
            </a:r>
            <a:endParaRPr lang="ru-RU" b="1" dirty="0"/>
          </a:p>
        </p:txBody>
      </p:sp>
      <p:sp>
        <p:nvSpPr>
          <p:cNvPr id="3" name="Объект 2"/>
          <p:cNvSpPr>
            <a:spLocks noGrp="1"/>
          </p:cNvSpPr>
          <p:nvPr>
            <p:ph idx="1"/>
          </p:nvPr>
        </p:nvSpPr>
        <p:spPr/>
        <p:txBody>
          <a:bodyPr/>
          <a:lstStyle/>
          <a:p>
            <a:pPr>
              <a:buFontTx/>
              <a:buChar char="-"/>
            </a:pPr>
            <a:r>
              <a:rPr lang="ru-RU" dirty="0" smtClean="0"/>
              <a:t>это такие игры, в которых: </a:t>
            </a:r>
          </a:p>
          <a:p>
            <a:r>
              <a:rPr lang="ru-RU" dirty="0" smtClean="0"/>
              <a:t>есть конечный результат</a:t>
            </a:r>
          </a:p>
          <a:p>
            <a:r>
              <a:rPr lang="ru-RU" dirty="0" smtClean="0"/>
              <a:t>можно играть по нескольку раз</a:t>
            </a:r>
          </a:p>
          <a:p>
            <a:r>
              <a:rPr lang="ru-RU" dirty="0" smtClean="0"/>
              <a:t>есть определенные правила</a:t>
            </a:r>
          </a:p>
          <a:p>
            <a:r>
              <a:rPr lang="ru-RU" dirty="0"/>
              <a:t>о</a:t>
            </a:r>
            <a:r>
              <a:rPr lang="ru-RU" dirty="0" smtClean="0"/>
              <a:t>граничено число материалов игры</a:t>
            </a:r>
          </a:p>
          <a:p>
            <a:pPr marL="0" indent="0">
              <a:buNone/>
            </a:pPr>
            <a:endParaRPr lang="ru-RU" dirty="0"/>
          </a:p>
        </p:txBody>
      </p:sp>
    </p:spTree>
    <p:extLst>
      <p:ext uri="{BB962C8B-B14F-4D97-AF65-F5344CB8AC3E}">
        <p14:creationId xmlns:p14="http://schemas.microsoft.com/office/powerpoint/2010/main" val="239441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Повторяющиеся игры</a:t>
            </a:r>
          </a:p>
        </p:txBody>
      </p:sp>
      <p:sp>
        <p:nvSpPr>
          <p:cNvPr id="3" name="Объект 2"/>
          <p:cNvSpPr>
            <a:spLocks noGrp="1"/>
          </p:cNvSpPr>
          <p:nvPr>
            <p:ph idx="1"/>
          </p:nvPr>
        </p:nvSpPr>
        <p:spPr>
          <a:xfrm>
            <a:off x="457200" y="1600200"/>
            <a:ext cx="7931224" cy="4525963"/>
          </a:xfrm>
        </p:spPr>
        <p:txBody>
          <a:bodyPr>
            <a:normAutofit fontScale="92500"/>
          </a:bodyPr>
          <a:lstStyle/>
          <a:p>
            <a:pPr marL="0" indent="0">
              <a:buNone/>
            </a:pPr>
            <a:r>
              <a:rPr lang="ru-RU" dirty="0" smtClean="0"/>
              <a:t>Игра в карты «Дурак»</a:t>
            </a:r>
          </a:p>
          <a:p>
            <a:pPr marL="0" indent="0">
              <a:buNone/>
            </a:pPr>
            <a:r>
              <a:rPr lang="ru-RU" dirty="0" smtClean="0"/>
              <a:t>В игре участвует от 2 до 6 игроков, колода состоит из 36 карт, 4 масти от шести до туза.</a:t>
            </a:r>
          </a:p>
          <a:p>
            <a:pPr marL="0" indent="0">
              <a:buNone/>
            </a:pPr>
            <a:r>
              <a:rPr lang="ru-RU" dirty="0" smtClean="0"/>
              <a:t>Как правило, проигравшему присваивается буква Д. Играют вторую партию, те же самые карты, те же самые правила. Проигравшему дают следующую  букву из слова Дурак, то есть У, если проигравший тот же игрок, или Д, если он проиграл в первый раз. И так далее.</a:t>
            </a:r>
          </a:p>
          <a:p>
            <a:endParaRPr lang="ru-RU" dirty="0"/>
          </a:p>
        </p:txBody>
      </p:sp>
    </p:spTree>
    <p:extLst>
      <p:ext uri="{BB962C8B-B14F-4D97-AF65-F5344CB8AC3E}">
        <p14:creationId xmlns:p14="http://schemas.microsoft.com/office/powerpoint/2010/main" val="422706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4824536"/>
          </a:xfrm>
        </p:spPr>
        <p:txBody>
          <a:bodyPr>
            <a:normAutofit fontScale="90000"/>
          </a:bodyPr>
          <a:lstStyle/>
          <a:p>
            <a:pPr marL="0" indent="0" algn="l"/>
            <a:r>
              <a:rPr lang="ru-RU" dirty="0"/>
              <a:t/>
            </a:r>
            <a:br>
              <a:rPr lang="ru-RU" dirty="0"/>
            </a:br>
            <a:r>
              <a:rPr lang="ru-RU" b="1" dirty="0"/>
              <a:t>Дилемма узника</a:t>
            </a:r>
            <a:r>
              <a:rPr lang="ru-RU" dirty="0"/>
              <a:t/>
            </a:r>
            <a:br>
              <a:rPr lang="ru-RU" dirty="0"/>
            </a:br>
            <a:r>
              <a:rPr lang="ru-RU" sz="2800" dirty="0" smtClean="0"/>
              <a:t>Предположим, что пойманы два преступника, причем оба по одному делу как соучастники.</a:t>
            </a:r>
            <a:br>
              <a:rPr lang="ru-RU" sz="2800" dirty="0" smtClean="0"/>
            </a:br>
            <a:r>
              <a:rPr lang="ru-RU" sz="2800" dirty="0" smtClean="0"/>
              <a:t>Каждого из них ведут на допрос. У них есть два варианта: </a:t>
            </a:r>
            <a:r>
              <a:rPr lang="ru-RU" sz="2800" dirty="0"/>
              <a:t/>
            </a:r>
            <a:br>
              <a:rPr lang="ru-RU" sz="2800" dirty="0"/>
            </a:br>
            <a:r>
              <a:rPr lang="ru-RU" sz="2800" dirty="0" smtClean="0"/>
              <a:t>	-либо сотрудничать со следствием, то есть сдать второго, и получить условный срок и выйти на волю.</a:t>
            </a:r>
            <a:br>
              <a:rPr lang="ru-RU" sz="2800" dirty="0" smtClean="0"/>
            </a:br>
            <a:r>
              <a:rPr lang="ru-RU" sz="2800" dirty="0" smtClean="0"/>
              <a:t>	-либо  не признавать вину никого, и в итоге суд дает обвинительный вердикт каждому за соучастие в составе преступления.</a:t>
            </a:r>
            <a:br>
              <a:rPr lang="ru-RU" sz="2800" dirty="0" smtClean="0"/>
            </a:br>
            <a:r>
              <a:rPr lang="ru-RU" sz="2800" dirty="0" smtClean="0"/>
              <a:t>Такие ситуации можно рассматривать как повторяющиеся так и бесконечно повторяющиеся, так как законы могут меняться с изменением нравов во времени</a:t>
            </a:r>
            <a:endParaRPr lang="ru-RU"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5517232"/>
            <a:ext cx="6102625" cy="123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61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Под-игры</a:t>
            </a:r>
            <a:endParaRPr lang="ru-RU" b="1" dirty="0"/>
          </a:p>
        </p:txBody>
      </p:sp>
      <p:sp>
        <p:nvSpPr>
          <p:cNvPr id="3" name="Объект 2"/>
          <p:cNvSpPr>
            <a:spLocks noGrp="1"/>
          </p:cNvSpPr>
          <p:nvPr>
            <p:ph idx="1"/>
          </p:nvPr>
        </p:nvSpPr>
        <p:spPr>
          <a:xfrm>
            <a:off x="457200" y="1268760"/>
            <a:ext cx="8291264" cy="5184576"/>
          </a:xfrm>
        </p:spPr>
        <p:txBody>
          <a:bodyPr>
            <a:normAutofit fontScale="85000" lnSpcReduction="10000"/>
          </a:bodyPr>
          <a:lstStyle/>
          <a:p>
            <a:pPr marL="0" indent="0" algn="just">
              <a:buNone/>
            </a:pPr>
            <a:r>
              <a:rPr lang="ru-RU" dirty="0" smtClean="0"/>
              <a:t>Под-игра </a:t>
            </a:r>
            <a:r>
              <a:rPr lang="ru-RU" dirty="0"/>
              <a:t>– часть игры, которая начинается с одноточечного инфо-множества, содержит все узлы ниже данного, не разрывает информационных множеств и не совпадает со всей игрой.  </a:t>
            </a:r>
            <a:endParaRPr lang="ru-RU" dirty="0" smtClean="0"/>
          </a:p>
          <a:p>
            <a:pPr marL="0" indent="0" algn="just">
              <a:buNone/>
            </a:pPr>
            <a:r>
              <a:rPr lang="ru-RU" dirty="0" smtClean="0"/>
              <a:t>Под-игра представляет </a:t>
            </a:r>
            <a:r>
              <a:rPr lang="ru-RU" dirty="0"/>
              <a:t>собой часть более общей игры (охватывающей игры, над-игры), которая может рассматриваться как отдельная игра. </a:t>
            </a:r>
            <a:r>
              <a:rPr lang="ru-RU" dirty="0" smtClean="0"/>
              <a:t>Если </a:t>
            </a:r>
            <a:r>
              <a:rPr lang="ru-RU" dirty="0"/>
              <a:t>в процессе игры достигается начальная позиция некоторой под-игры, в дальнейшем участники могут сконцентрироваться на отыскании оптимальных стратегий в ней, абстрагируясь от предыстории и от рассмотрения позиций, не входящих в </a:t>
            </a:r>
            <a:r>
              <a:rPr lang="ru-RU" dirty="0" smtClean="0"/>
              <a:t>под-игру</a:t>
            </a:r>
            <a:r>
              <a:rPr lang="ru-RU" dirty="0"/>
              <a:t>.</a:t>
            </a:r>
          </a:p>
        </p:txBody>
      </p:sp>
    </p:spTree>
    <p:extLst>
      <p:ext uri="{BB962C8B-B14F-4D97-AF65-F5344CB8AC3E}">
        <p14:creationId xmlns:p14="http://schemas.microsoft.com/office/powerpoint/2010/main" val="3555565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b="1" dirty="0" smtClean="0"/>
              <a:t>Свойства под-игр</a:t>
            </a:r>
            <a:endParaRPr lang="ru-RU" b="1" dirty="0"/>
          </a:p>
        </p:txBody>
      </p:sp>
      <p:sp>
        <p:nvSpPr>
          <p:cNvPr id="3" name="Объект 2"/>
          <p:cNvSpPr>
            <a:spLocks noGrp="1"/>
          </p:cNvSpPr>
          <p:nvPr>
            <p:ph idx="1"/>
          </p:nvPr>
        </p:nvSpPr>
        <p:spPr/>
        <p:txBody>
          <a:bodyPr>
            <a:normAutofit fontScale="85000" lnSpcReduction="10000"/>
          </a:bodyPr>
          <a:lstStyle/>
          <a:p>
            <a:pPr marL="0" indent="0">
              <a:buNone/>
            </a:pPr>
            <a:r>
              <a:rPr lang="ru-RU" dirty="0"/>
              <a:t>Под-игра в теории игр — любая часть игры в развернутой форме, удовлетворяющая следующим условиям</a:t>
            </a:r>
            <a:r>
              <a:rPr lang="ru-RU" dirty="0" smtClean="0"/>
              <a:t>:</a:t>
            </a:r>
            <a:endParaRPr lang="ru-RU" dirty="0"/>
          </a:p>
          <a:p>
            <a:r>
              <a:rPr lang="ru-RU" dirty="0"/>
              <a:t>Она имеет одну начальную позицию, находящуюся в одноточечном информационном множестве.</a:t>
            </a:r>
          </a:p>
          <a:p>
            <a:r>
              <a:rPr lang="ru-RU" dirty="0"/>
              <a:t>Она содержит все позиции исходной игры, следующие за любой содержащейся в ней позицией.</a:t>
            </a:r>
          </a:p>
          <a:p>
            <a:r>
              <a:rPr lang="ru-RU" dirty="0"/>
              <a:t>Она содержит все элементы информационных множеств, если в неё входит хотя бы один их элемент.</a:t>
            </a:r>
          </a:p>
        </p:txBody>
      </p:sp>
    </p:spTree>
    <p:extLst>
      <p:ext uri="{BB962C8B-B14F-4D97-AF65-F5344CB8AC3E}">
        <p14:creationId xmlns:p14="http://schemas.microsoft.com/office/powerpoint/2010/main" val="3852461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b="1" dirty="0" smtClean="0"/>
              <a:t>Под-игры</a:t>
            </a:r>
            <a:endParaRPr lang="ru-RU" b="1" dirty="0"/>
          </a:p>
        </p:txBody>
      </p:sp>
      <p:sp>
        <p:nvSpPr>
          <p:cNvPr id="3" name="Объект 2"/>
          <p:cNvSpPr>
            <a:spLocks noGrp="1"/>
          </p:cNvSpPr>
          <p:nvPr>
            <p:ph idx="1"/>
          </p:nvPr>
        </p:nvSpPr>
        <p:spPr/>
        <p:txBody>
          <a:bodyPr>
            <a:normAutofit fontScale="92500" lnSpcReduction="10000"/>
          </a:bodyPr>
          <a:lstStyle/>
          <a:p>
            <a:pPr marL="0" indent="0">
              <a:buNone/>
            </a:pPr>
            <a:r>
              <a:rPr lang="ru-RU" dirty="0"/>
              <a:t>Для нахождения равновесия по </a:t>
            </a:r>
            <a:r>
              <a:rPr lang="ru-RU" dirty="0" err="1"/>
              <a:t>Нэшу</a:t>
            </a:r>
            <a:r>
              <a:rPr lang="ru-RU" dirty="0"/>
              <a:t>, совершенных в </a:t>
            </a:r>
            <a:r>
              <a:rPr lang="ru-RU" dirty="0" err="1"/>
              <a:t>подыграх</a:t>
            </a:r>
            <a:r>
              <a:rPr lang="ru-RU" dirty="0"/>
              <a:t>, в случае неприменимости метода обратной индукции требуется составить матрицу каждой </a:t>
            </a:r>
            <a:r>
              <a:rPr lang="ru-RU" dirty="0" err="1"/>
              <a:t>подыгры</a:t>
            </a:r>
            <a:r>
              <a:rPr lang="ru-RU" dirty="0"/>
              <a:t>. Если </a:t>
            </a:r>
            <a:r>
              <a:rPr lang="ru-RU" dirty="0" err="1"/>
              <a:t>подыгр</a:t>
            </a:r>
            <a:r>
              <a:rPr lang="ru-RU" dirty="0"/>
              <a:t> нет, то любое равновесие по </a:t>
            </a:r>
            <a:r>
              <a:rPr lang="ru-RU" dirty="0" err="1"/>
              <a:t>Нэшу</a:t>
            </a:r>
            <a:r>
              <a:rPr lang="ru-RU" dirty="0"/>
              <a:t> является совершенным в </a:t>
            </a:r>
            <a:r>
              <a:rPr lang="ru-RU" dirty="0" err="1"/>
              <a:t>подыграх</a:t>
            </a:r>
            <a:r>
              <a:rPr lang="ru-RU" dirty="0"/>
              <a:t>. </a:t>
            </a:r>
            <a:endParaRPr lang="ru-RU" dirty="0" smtClean="0"/>
          </a:p>
          <a:p>
            <a:pPr marL="0" indent="0">
              <a:buNone/>
            </a:pPr>
            <a:r>
              <a:rPr lang="ru-RU" dirty="0" smtClean="0"/>
              <a:t>Равновесие </a:t>
            </a:r>
            <a:r>
              <a:rPr lang="ru-RU" dirty="0"/>
              <a:t>по </a:t>
            </a:r>
            <a:r>
              <a:rPr lang="ru-RU" dirty="0" err="1"/>
              <a:t>Нэшу</a:t>
            </a:r>
            <a:r>
              <a:rPr lang="ru-RU" dirty="0"/>
              <a:t>, совершенное в </a:t>
            </a:r>
            <a:r>
              <a:rPr lang="ru-RU" dirty="0" err="1"/>
              <a:t>подыграх</a:t>
            </a:r>
            <a:r>
              <a:rPr lang="ru-RU" dirty="0"/>
              <a:t> (</a:t>
            </a:r>
            <a:r>
              <a:rPr lang="ru-RU" b="1" dirty="0"/>
              <a:t>SPNE</a:t>
            </a:r>
            <a:r>
              <a:rPr lang="ru-RU" dirty="0"/>
              <a:t>) – профиль стратегий, оказывающийся равновесием по </a:t>
            </a:r>
            <a:r>
              <a:rPr lang="ru-RU" dirty="0" err="1"/>
              <a:t>Нэшу</a:t>
            </a:r>
            <a:r>
              <a:rPr lang="ru-RU" dirty="0"/>
              <a:t> в каждой </a:t>
            </a:r>
            <a:r>
              <a:rPr lang="ru-RU" dirty="0" err="1"/>
              <a:t>подыгре</a:t>
            </a:r>
            <a:r>
              <a:rPr lang="ru-RU" dirty="0"/>
              <a:t> включая всю игру. </a:t>
            </a:r>
          </a:p>
        </p:txBody>
      </p:sp>
    </p:spTree>
    <p:extLst>
      <p:ext uri="{BB962C8B-B14F-4D97-AF65-F5344CB8AC3E}">
        <p14:creationId xmlns:p14="http://schemas.microsoft.com/office/powerpoint/2010/main" val="888387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fontScale="90000"/>
          </a:bodyPr>
          <a:lstStyle/>
          <a:p>
            <a:r>
              <a:rPr lang="ru-RU" b="1" dirty="0"/>
              <a:t>Равновесие, совершенное по под-играм</a:t>
            </a:r>
          </a:p>
        </p:txBody>
      </p:sp>
      <p:sp>
        <p:nvSpPr>
          <p:cNvPr id="3" name="Объект 2"/>
          <p:cNvSpPr>
            <a:spLocks noGrp="1"/>
          </p:cNvSpPr>
          <p:nvPr>
            <p:ph idx="1"/>
          </p:nvPr>
        </p:nvSpPr>
        <p:spPr>
          <a:xfrm>
            <a:off x="179512" y="1340768"/>
            <a:ext cx="8784976" cy="5256584"/>
          </a:xfrm>
        </p:spPr>
        <p:txBody>
          <a:bodyPr>
            <a:noAutofit/>
          </a:bodyPr>
          <a:lstStyle/>
          <a:p>
            <a:r>
              <a:rPr lang="ru-RU" sz="2400" dirty="0"/>
              <a:t>Набор стратегий игроков называется равновесием, совершенным по </a:t>
            </a:r>
            <a:r>
              <a:rPr lang="ru-RU" sz="2400" dirty="0" err="1"/>
              <a:t>подыграм</a:t>
            </a:r>
            <a:r>
              <a:rPr lang="ru-RU" sz="2400" dirty="0"/>
              <a:t>, если его сужение на любую </a:t>
            </a:r>
            <a:r>
              <a:rPr lang="ru-RU" sz="2400" dirty="0" err="1"/>
              <a:t>подыгру</a:t>
            </a:r>
            <a:r>
              <a:rPr lang="ru-RU" sz="2400" dirty="0"/>
              <a:t> данной игры есть равновесие </a:t>
            </a:r>
            <a:r>
              <a:rPr lang="ru-RU" sz="2400" dirty="0" err="1"/>
              <a:t>Нэша</a:t>
            </a:r>
            <a:r>
              <a:rPr lang="ru-RU" sz="2400" dirty="0"/>
              <a:t> в ней. </a:t>
            </a:r>
            <a:r>
              <a:rPr lang="ru-RU" sz="2400" dirty="0" smtClean="0"/>
              <a:t>Это </a:t>
            </a:r>
            <a:r>
              <a:rPr lang="ru-RU" sz="2400" dirty="0"/>
              <a:t>означает, что действия сторон в некоторой игре будут одинаковы, независимо от того, разыгрывается ли она отдельно или является частью более общей </a:t>
            </a:r>
            <a:r>
              <a:rPr lang="ru-RU" sz="2400" dirty="0" err="1"/>
              <a:t>надыгры</a:t>
            </a:r>
            <a:r>
              <a:rPr lang="ru-RU" sz="2400" dirty="0"/>
              <a:t>.</a:t>
            </a:r>
          </a:p>
          <a:p>
            <a:r>
              <a:rPr lang="ru-RU" sz="2400" dirty="0" smtClean="0"/>
              <a:t>Равновесие</a:t>
            </a:r>
            <a:r>
              <a:rPr lang="ru-RU" sz="2400" dirty="0"/>
              <a:t>, совершенное по </a:t>
            </a:r>
            <a:r>
              <a:rPr lang="ru-RU" sz="2400" dirty="0" err="1"/>
              <a:t>подыграм</a:t>
            </a:r>
            <a:r>
              <a:rPr lang="ru-RU" sz="2400" dirty="0"/>
              <a:t>, позволяет отсеять равновесия </a:t>
            </a:r>
            <a:r>
              <a:rPr lang="ru-RU" sz="2400" dirty="0" err="1"/>
              <a:t>Нэша</a:t>
            </a:r>
            <a:r>
              <a:rPr lang="ru-RU" sz="2400" dirty="0"/>
              <a:t>, основанные на недостоверных угрозах игроков.</a:t>
            </a:r>
          </a:p>
          <a:p>
            <a:r>
              <a:rPr lang="ru-RU" sz="2400" dirty="0" smtClean="0"/>
              <a:t>Общим </a:t>
            </a:r>
            <a:r>
              <a:rPr lang="ru-RU" sz="2400" dirty="0"/>
              <a:t>методом определения совершенных по под-играм равновесий является обратная индукция, при которой оптимизация ходов игроков начинается с конца игры. Данный метод не работает, если в игре отсутствуют под-игры, а также для повторяющихся игр с бесконечным горизонтом</a:t>
            </a:r>
            <a:r>
              <a:rPr lang="ru-RU" sz="1400" dirty="0"/>
              <a:t>.</a:t>
            </a:r>
          </a:p>
        </p:txBody>
      </p:sp>
    </p:spTree>
    <p:extLst>
      <p:ext uri="{BB962C8B-B14F-4D97-AF65-F5344CB8AC3E}">
        <p14:creationId xmlns:p14="http://schemas.microsoft.com/office/powerpoint/2010/main" val="2732088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b="1" dirty="0" smtClean="0"/>
              <a:t>Хрущев и Ракеты</a:t>
            </a:r>
            <a:endParaRPr lang="ru-RU" b="1"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004" t="20531" r="25058" b="15447"/>
          <a:stretch/>
        </p:blipFill>
        <p:spPr bwMode="auto">
          <a:xfrm>
            <a:off x="323528" y="1340768"/>
            <a:ext cx="846861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358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r>
              <a:rPr lang="ru-RU" b="1" dirty="0" smtClean="0"/>
              <a:t>Игровые </a:t>
            </a:r>
            <a:r>
              <a:rPr lang="ru-RU" b="1" dirty="0"/>
              <a:t>взаимодействия между одними и теми же игроками повторяются:</a:t>
            </a:r>
          </a:p>
        </p:txBody>
      </p:sp>
      <p:sp>
        <p:nvSpPr>
          <p:cNvPr id="3" name="Объект 2"/>
          <p:cNvSpPr>
            <a:spLocks noGrp="1"/>
          </p:cNvSpPr>
          <p:nvPr>
            <p:ph idx="1"/>
          </p:nvPr>
        </p:nvSpPr>
        <p:spPr>
          <a:xfrm>
            <a:off x="395536" y="1988840"/>
            <a:ext cx="8229600" cy="4525963"/>
          </a:xfrm>
        </p:spPr>
        <p:txBody>
          <a:bodyPr>
            <a:normAutofit fontScale="92500" lnSpcReduction="10000"/>
          </a:bodyPr>
          <a:lstStyle/>
          <a:p>
            <a:pPr lvl="0"/>
            <a:r>
              <a:rPr lang="ru-RU" dirty="0"/>
              <a:t>Противостояние между </a:t>
            </a:r>
            <a:r>
              <a:rPr lang="ru-RU" b="1" i="1" dirty="0"/>
              <a:t>упрямым ребенком </a:t>
            </a:r>
            <a:r>
              <a:rPr lang="ru-RU" dirty="0"/>
              <a:t>и </a:t>
            </a:r>
            <a:r>
              <a:rPr lang="ru-RU" b="1" i="1" dirty="0"/>
              <a:t>его родителями </a:t>
            </a:r>
            <a:r>
              <a:rPr lang="ru-RU" dirty="0"/>
              <a:t>продолжается изо для в день;</a:t>
            </a:r>
          </a:p>
          <a:p>
            <a:pPr lvl="0"/>
            <a:r>
              <a:rPr lang="ru-RU" dirty="0"/>
              <a:t> </a:t>
            </a:r>
            <a:r>
              <a:rPr lang="ru-RU" b="1" i="1" dirty="0"/>
              <a:t>Две фирмы</a:t>
            </a:r>
            <a:r>
              <a:rPr lang="ru-RU" dirty="0"/>
              <a:t>, конкурирующие друг с другом, рассчитывают на то, что их </a:t>
            </a:r>
            <a:r>
              <a:rPr lang="ru-RU" b="1" dirty="0"/>
              <a:t>конкуренция </a:t>
            </a:r>
            <a:r>
              <a:rPr lang="ru-RU" dirty="0"/>
              <a:t>продлится и в следующем году, и через два года; </a:t>
            </a:r>
          </a:p>
          <a:p>
            <a:pPr lvl="0"/>
            <a:r>
              <a:rPr lang="ru-RU" b="1" i="1" dirty="0"/>
              <a:t>Люди</a:t>
            </a:r>
            <a:r>
              <a:rPr lang="ru-RU" dirty="0"/>
              <a:t>, отвечающие за </a:t>
            </a:r>
            <a:r>
              <a:rPr lang="ru-RU" b="1" i="1" dirty="0"/>
              <a:t>кредитно-денежную</a:t>
            </a:r>
            <a:r>
              <a:rPr lang="ru-RU" dirty="0"/>
              <a:t> политику в центральном банке, скорее всего, </a:t>
            </a:r>
            <a:r>
              <a:rPr lang="ru-RU" b="1" dirty="0"/>
              <a:t>будут отвечать </a:t>
            </a:r>
            <a:r>
              <a:rPr lang="ru-RU" dirty="0"/>
              <a:t>за нее и </a:t>
            </a:r>
            <a:r>
              <a:rPr lang="ru-RU" b="1" i="1" dirty="0"/>
              <a:t>через год. </a:t>
            </a:r>
            <a:endParaRPr lang="ru-RU" dirty="0"/>
          </a:p>
          <a:p>
            <a:pPr marL="0" indent="0">
              <a:buNone/>
            </a:pPr>
            <a:endParaRPr lang="ru-RU" dirty="0"/>
          </a:p>
        </p:txBody>
      </p:sp>
    </p:spTree>
    <p:extLst>
      <p:ext uri="{BB962C8B-B14F-4D97-AF65-F5344CB8AC3E}">
        <p14:creationId xmlns:p14="http://schemas.microsoft.com/office/powerpoint/2010/main" val="173687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b="1" dirty="0"/>
              <a:t>Хрущев и Ракеты</a:t>
            </a:r>
            <a:endParaRPr lang="ru-RU" dirty="0"/>
          </a:p>
        </p:txBody>
      </p:sp>
      <p:pic>
        <p:nvPicPr>
          <p:cNvPr id="2051"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907" t="15546" r="16497" b="41161"/>
          <a:stretch/>
        </p:blipFill>
        <p:spPr bwMode="auto">
          <a:xfrm>
            <a:off x="146922" y="1340768"/>
            <a:ext cx="8919669"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026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b="1" dirty="0"/>
              <a:t>Хрущев и Ракеты</a:t>
            </a:r>
            <a:endParaRPr lang="ru-RU"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482" t="23680" r="20630" b="32240"/>
          <a:stretch/>
        </p:blipFill>
        <p:spPr bwMode="auto">
          <a:xfrm>
            <a:off x="251520" y="1484784"/>
            <a:ext cx="8568952"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580112" y="6237312"/>
            <a:ext cx="3168352" cy="432048"/>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43521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b="1" dirty="0"/>
              <a:t>Хрущев и Ракеты</a:t>
            </a:r>
            <a:endParaRPr lang="ru-RU" dirty="0"/>
          </a:p>
        </p:txBody>
      </p:sp>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804" t="25779" r="6608" b="14398"/>
          <a:stretch/>
        </p:blipFill>
        <p:spPr bwMode="auto">
          <a:xfrm>
            <a:off x="395536" y="1412776"/>
            <a:ext cx="842493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193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Arial" panose="020B0604020202020204" pitchFamily="34" charset="0"/>
                <a:cs typeface="Arial" panose="020B0604020202020204" pitchFamily="34" charset="0"/>
              </a:rPr>
              <a:t>Равновесие, совершенное по под-играм</a:t>
            </a:r>
            <a:endParaRPr lang="ru-RU" dirty="0">
              <a:latin typeface="Arial" panose="020B0604020202020204" pitchFamily="34" charset="0"/>
              <a:cs typeface="Arial" panose="020B0604020202020204" pitchFamily="34" charset="0"/>
            </a:endParaRPr>
          </a:p>
        </p:txBody>
      </p:sp>
      <p:pic>
        <p:nvPicPr>
          <p:cNvPr id="4099"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099" t="23155" r="7346" b="27255"/>
          <a:stretch/>
        </p:blipFill>
        <p:spPr bwMode="auto">
          <a:xfrm>
            <a:off x="323528" y="1412776"/>
            <a:ext cx="8594259"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756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cs typeface="Times New Roman" panose="02020603050405020304" pitchFamily="18" charset="0"/>
              </a:rPr>
              <a:t>Пример игра «сжигание мостов»</a:t>
            </a:r>
            <a:endParaRPr lang="ru-RU" b="1" dirty="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dirty="0" smtClean="0">
                <a:cs typeface="Times New Roman" panose="02020603050405020304" pitchFamily="18" charset="0"/>
              </a:rPr>
              <a:t>Генерал </a:t>
            </a:r>
            <a:r>
              <a:rPr lang="ru-RU" dirty="0">
                <a:cs typeface="Times New Roman" panose="02020603050405020304" pitchFamily="18" charset="0"/>
              </a:rPr>
              <a:t>должен защищать город на берегу реки. До этого как враг нападет, генерал принимает решение, сжигать мост, соединяющий город с другим берегом (В) или нет (</a:t>
            </a:r>
            <a:r>
              <a:rPr lang="en-US" dirty="0">
                <a:cs typeface="Times New Roman" panose="02020603050405020304" pitchFamily="18" charset="0"/>
              </a:rPr>
              <a:t>N</a:t>
            </a:r>
            <a:r>
              <a:rPr lang="ru-RU" dirty="0">
                <a:cs typeface="Times New Roman" panose="02020603050405020304" pitchFamily="18" charset="0"/>
              </a:rPr>
              <a:t>). На этот раз враг не является игроком и нападает автоматически. Далее командиры двух отрядов (подчиненные генерала) принимают решение: бежать с поля боя (</a:t>
            </a:r>
            <a:r>
              <a:rPr lang="en-US" dirty="0">
                <a:cs typeface="Times New Roman" panose="02020603050405020304" pitchFamily="18" charset="0"/>
              </a:rPr>
              <a:t>R</a:t>
            </a:r>
            <a:r>
              <a:rPr lang="ru-RU" dirty="0">
                <a:cs typeface="Times New Roman" panose="02020603050405020304" pitchFamily="18" charset="0"/>
              </a:rPr>
              <a:t>) или нет (</a:t>
            </a:r>
            <a:r>
              <a:rPr lang="en-US" dirty="0">
                <a:cs typeface="Times New Roman" panose="02020603050405020304" pitchFamily="18" charset="0"/>
              </a:rPr>
              <a:t>F</a:t>
            </a:r>
            <a:r>
              <a:rPr lang="ru-RU" dirty="0">
                <a:cs typeface="Times New Roman" panose="02020603050405020304" pitchFamily="18" charset="0"/>
              </a:rPr>
              <a:t>). </a:t>
            </a:r>
          </a:p>
        </p:txBody>
      </p:sp>
    </p:spTree>
    <p:extLst>
      <p:ext uri="{BB962C8B-B14F-4D97-AF65-F5344CB8AC3E}">
        <p14:creationId xmlns:p14="http://schemas.microsoft.com/office/powerpoint/2010/main" val="1881181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886700" cy="727075"/>
          </a:xfrm>
        </p:spPr>
        <p:txBody>
          <a:bodyPr>
            <a:normAutofit fontScale="90000"/>
          </a:bodyPr>
          <a:lstStyle/>
          <a:p>
            <a:r>
              <a:rPr lang="ru-RU" dirty="0" smtClean="0">
                <a:latin typeface="Times New Roman" panose="02020603050405020304" pitchFamily="18" charset="0"/>
                <a:cs typeface="Times New Roman" panose="02020603050405020304" pitchFamily="18" charset="0"/>
              </a:rPr>
              <a:t>Пример</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1052736"/>
            <a:ext cx="8424936" cy="5400600"/>
          </a:xfrm>
        </p:spPr>
        <p:txBody>
          <a:bodyPr>
            <a:normAutofit/>
          </a:bodyPr>
          <a:lstStyle/>
          <a:p>
            <a:pPr marL="0" indent="0">
              <a:buNone/>
            </a:pPr>
            <a:r>
              <a:rPr lang="ru-RU" dirty="0" smtClean="0">
                <a:cs typeface="Times New Roman" panose="02020603050405020304" pitchFamily="18" charset="0"/>
              </a:rPr>
              <a:t>В случае, когда мост не разрушен, выигрыши командиров в зависимости от принимаемых ими решений таковы:</a:t>
            </a:r>
          </a:p>
          <a:p>
            <a:pPr marL="0" indent="0">
              <a:buNone/>
            </a:pPr>
            <a:endParaRPr lang="ru-RU" dirty="0"/>
          </a:p>
          <a:p>
            <a:pPr marL="0" indent="0">
              <a:buNone/>
            </a:pPr>
            <a:r>
              <a:rPr lang="ru-RU" dirty="0" smtClean="0">
                <a:cs typeface="Times New Roman" panose="02020603050405020304" pitchFamily="18" charset="0"/>
              </a:rPr>
              <a:t>Если </a:t>
            </a:r>
            <a:r>
              <a:rPr lang="ru-RU" dirty="0">
                <a:cs typeface="Times New Roman" panose="02020603050405020304" pitchFamily="18" charset="0"/>
              </a:rPr>
              <a:t>мост уничтожен, то отступающему </a:t>
            </a:r>
            <a:r>
              <a:rPr lang="ru-RU" dirty="0" smtClean="0">
                <a:cs typeface="Times New Roman" panose="02020603050405020304" pitchFamily="18" charset="0"/>
              </a:rPr>
              <a:t>отряду </a:t>
            </a:r>
            <a:r>
              <a:rPr lang="ru-RU" dirty="0">
                <a:cs typeface="Times New Roman" panose="02020603050405020304" pitchFamily="18" charset="0"/>
              </a:rPr>
              <a:t>придется наводить переправу во время боя. Выигрыши командиров тогда будут</a:t>
            </a:r>
          </a:p>
          <a:p>
            <a:pPr marL="0" indent="0">
              <a:buNone/>
            </a:pPr>
            <a:endParaRPr lang="ru-RU" dirty="0" smtClean="0"/>
          </a:p>
          <a:p>
            <a:pPr marL="0" indent="0">
              <a:buNone/>
            </a:pPr>
            <a:endParaRPr lang="ru-RU" dirty="0"/>
          </a:p>
        </p:txBody>
      </p:sp>
      <p:pic>
        <p:nvPicPr>
          <p:cNvPr id="5" name="Рисунок 4"/>
          <p:cNvPicPr>
            <a:picLocks noChangeAspect="1"/>
          </p:cNvPicPr>
          <p:nvPr/>
        </p:nvPicPr>
        <p:blipFill rotWithShape="1">
          <a:blip r:embed="rId2"/>
          <a:srcRect l="13201" t="52430" r="43948" b="15799"/>
          <a:stretch/>
        </p:blipFill>
        <p:spPr>
          <a:xfrm>
            <a:off x="5076056" y="1988840"/>
            <a:ext cx="2553442" cy="1419225"/>
          </a:xfrm>
          <a:prstGeom prst="rect">
            <a:avLst/>
          </a:prstGeom>
        </p:spPr>
      </p:pic>
      <p:pic>
        <p:nvPicPr>
          <p:cNvPr id="7" name="Рисунок 6"/>
          <p:cNvPicPr>
            <a:picLocks noChangeAspect="1"/>
          </p:cNvPicPr>
          <p:nvPr/>
        </p:nvPicPr>
        <p:blipFill rotWithShape="1">
          <a:blip r:embed="rId3"/>
          <a:srcRect l="13201" t="38542" r="43948" b="30035"/>
          <a:stretch/>
        </p:blipFill>
        <p:spPr>
          <a:xfrm>
            <a:off x="5076056" y="4797152"/>
            <a:ext cx="2614865" cy="1437481"/>
          </a:xfrm>
          <a:prstGeom prst="rect">
            <a:avLst/>
          </a:prstGeom>
        </p:spPr>
      </p:pic>
    </p:spTree>
    <p:extLst>
      <p:ext uri="{BB962C8B-B14F-4D97-AF65-F5344CB8AC3E}">
        <p14:creationId xmlns:p14="http://schemas.microsoft.com/office/powerpoint/2010/main" val="300241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819151"/>
          </a:xfrm>
        </p:spPr>
        <p:txBody>
          <a:bodyPr/>
          <a:lstStyle/>
          <a:p>
            <a:r>
              <a:rPr lang="ru-RU" dirty="0" smtClean="0">
                <a:latin typeface="Times New Roman" panose="02020603050405020304" pitchFamily="18" charset="0"/>
                <a:cs typeface="Times New Roman" panose="02020603050405020304" pitchFamily="18" charset="0"/>
              </a:rPr>
              <a:t>Пример</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1184276"/>
            <a:ext cx="7886700" cy="5419724"/>
          </a:xfrm>
        </p:spPr>
        <p:txBody>
          <a:bodyPr>
            <a:normAutofit lnSpcReduction="10000"/>
          </a:bodyPr>
          <a:lstStyle/>
          <a:p>
            <a:pPr marL="0" indent="0">
              <a:buNone/>
            </a:pP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первой </a:t>
            </a:r>
            <a:r>
              <a:rPr lang="ru-RU" sz="2400" dirty="0" err="1">
                <a:latin typeface="Times New Roman" panose="02020603050405020304" pitchFamily="18" charset="0"/>
                <a:cs typeface="Times New Roman" panose="02020603050405020304" pitchFamily="18" charset="0"/>
              </a:rPr>
              <a:t>подыгре</a:t>
            </a:r>
            <a:r>
              <a:rPr lang="ru-RU" sz="2400" dirty="0">
                <a:latin typeface="Times New Roman" panose="02020603050405020304" pitchFamily="18" charset="0"/>
                <a:cs typeface="Times New Roman" panose="02020603050405020304" pitchFamily="18" charset="0"/>
              </a:rPr>
              <a:t>, когда мост не сожжен, равновесный профиль стратегий первого и второго командира будет (</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 Во второй </a:t>
            </a:r>
            <a:r>
              <a:rPr lang="ru-RU" sz="2400" dirty="0" err="1">
                <a:latin typeface="Times New Roman" panose="02020603050405020304" pitchFamily="18" charset="0"/>
                <a:cs typeface="Times New Roman" panose="02020603050405020304" pitchFamily="18" charset="0"/>
              </a:rPr>
              <a:t>подыгре</a:t>
            </a:r>
            <a:r>
              <a:rPr lang="ru-RU" sz="2400" dirty="0">
                <a:latin typeface="Times New Roman" panose="02020603050405020304" pitchFamily="18" charset="0"/>
                <a:cs typeface="Times New Roman" panose="02020603050405020304" pitchFamily="18" charset="0"/>
              </a:rPr>
              <a:t>, когда мост сожжен равновесие будет (</a:t>
            </a:r>
            <a:r>
              <a:rPr lang="en-US" sz="2400" dirty="0">
                <a:latin typeface="Times New Roman" panose="02020603050405020304" pitchFamily="18" charset="0"/>
                <a:cs typeface="Times New Roman" panose="02020603050405020304" pitchFamily="18" charset="0"/>
              </a:rPr>
              <a:t>F</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a:t>
            </a: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a:p>
          <a:p>
            <a:pPr marL="0" indent="0">
              <a:buNone/>
            </a:pPr>
            <a:endParaRPr lang="ru-RU" sz="2400" dirty="0" smtClean="0"/>
          </a:p>
          <a:p>
            <a:pPr marL="0" indent="0">
              <a:buNone/>
            </a:pPr>
            <a:endParaRPr lang="ru-RU" sz="2400" dirty="0"/>
          </a:p>
          <a:p>
            <a:pPr marL="0" indent="0">
              <a:buNone/>
            </a:pPr>
            <a:endParaRPr lang="ru-RU" sz="2400" dirty="0" smtClean="0"/>
          </a:p>
          <a:p>
            <a:pPr marL="0" indent="0">
              <a:buNone/>
            </a:pPr>
            <a:endParaRPr lang="ru-RU" sz="2400" dirty="0"/>
          </a:p>
          <a:p>
            <a:pPr marL="0" indent="0">
              <a:buNone/>
            </a:pPr>
            <a:endParaRPr lang="ru-RU" sz="2400" dirty="0" smtClean="0"/>
          </a:p>
          <a:p>
            <a:pPr marL="0" indent="0">
              <a:buNone/>
            </a:pPr>
            <a:endParaRPr lang="ru-RU" sz="2400" dirty="0"/>
          </a:p>
          <a:p>
            <a:pPr marL="0" indent="0">
              <a:buNone/>
            </a:pPr>
            <a:r>
              <a:rPr lang="ru-RU" sz="2400" dirty="0" smtClean="0">
                <a:latin typeface="Times New Roman" panose="02020603050405020304" pitchFamily="18" charset="0"/>
                <a:cs typeface="Times New Roman" panose="02020603050405020304" pitchFamily="18" charset="0"/>
              </a:rPr>
              <a:t>Следовательно</a:t>
            </a:r>
            <a:r>
              <a:rPr lang="ru-RU" sz="2400" dirty="0">
                <a:latin typeface="Times New Roman" panose="02020603050405020304" pitchFamily="18" charset="0"/>
                <a:cs typeface="Times New Roman" panose="02020603050405020304" pitchFamily="18" charset="0"/>
              </a:rPr>
              <a:t>, генерал получает выигрыш 0, если делает ход </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 и 1, если делает ход В.</a:t>
            </a:r>
          </a:p>
          <a:p>
            <a:pPr marL="0" indent="0">
              <a:buNone/>
            </a:pPr>
            <a:endParaRPr lang="ru-RU" sz="2400" dirty="0"/>
          </a:p>
          <a:p>
            <a:endParaRPr lang="ru-RU" dirty="0"/>
          </a:p>
        </p:txBody>
      </p:sp>
      <p:pic>
        <p:nvPicPr>
          <p:cNvPr id="4" name="Рисунок 3"/>
          <p:cNvPicPr/>
          <p:nvPr/>
        </p:nvPicPr>
        <p:blipFill rotWithShape="1">
          <a:blip r:embed="rId2"/>
          <a:srcRect l="40406" t="39354" r="16515" b="13679"/>
          <a:stretch/>
        </p:blipFill>
        <p:spPr bwMode="auto">
          <a:xfrm>
            <a:off x="2235041" y="2360613"/>
            <a:ext cx="3950018" cy="3228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8243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Бесконечно повторяющиеся игры</a:t>
            </a:r>
            <a:endParaRPr lang="ru-RU" b="1" dirty="0"/>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 это такие игры, в которых:</a:t>
            </a:r>
          </a:p>
          <a:p>
            <a:r>
              <a:rPr lang="ru-RU" dirty="0" smtClean="0"/>
              <a:t>нет конечного результата игры, в промежутках внутри самой игры есть ситуации, в которых одни игроки получают выгоду, другие теряют</a:t>
            </a:r>
            <a:endParaRPr lang="ru-RU" dirty="0"/>
          </a:p>
          <a:p>
            <a:r>
              <a:rPr lang="ru-RU" dirty="0" smtClean="0"/>
              <a:t>есть </a:t>
            </a:r>
            <a:r>
              <a:rPr lang="ru-RU" dirty="0"/>
              <a:t>определенные правила</a:t>
            </a:r>
          </a:p>
          <a:p>
            <a:r>
              <a:rPr lang="ru-RU" dirty="0" err="1" smtClean="0"/>
              <a:t>неограничено</a:t>
            </a:r>
            <a:r>
              <a:rPr lang="ru-RU" dirty="0" smtClean="0"/>
              <a:t> </a:t>
            </a:r>
            <a:r>
              <a:rPr lang="ru-RU" dirty="0"/>
              <a:t>число материалов </a:t>
            </a:r>
            <a:r>
              <a:rPr lang="ru-RU" dirty="0" smtClean="0"/>
              <a:t>игры</a:t>
            </a:r>
          </a:p>
          <a:p>
            <a:r>
              <a:rPr lang="ru-RU" dirty="0" smtClean="0"/>
              <a:t>игра не имеет конца, то есть либо прослеживается цикл, либо инструменты игры позволяют держать баланс</a:t>
            </a:r>
            <a:endParaRPr lang="ru-RU" dirty="0"/>
          </a:p>
        </p:txBody>
      </p:sp>
    </p:spTree>
    <p:extLst>
      <p:ext uri="{BB962C8B-B14F-4D97-AF65-F5344CB8AC3E}">
        <p14:creationId xmlns:p14="http://schemas.microsoft.com/office/powerpoint/2010/main" val="16431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Бесконечно повторяющиеся игры</a:t>
            </a:r>
          </a:p>
        </p:txBody>
      </p:sp>
      <p:sp>
        <p:nvSpPr>
          <p:cNvPr id="3" name="Объект 2"/>
          <p:cNvSpPr>
            <a:spLocks noGrp="1"/>
          </p:cNvSpPr>
          <p:nvPr>
            <p:ph idx="1"/>
          </p:nvPr>
        </p:nvSpPr>
        <p:spPr>
          <a:xfrm>
            <a:off x="457200" y="1600200"/>
            <a:ext cx="8229600" cy="4925144"/>
          </a:xfrm>
        </p:spPr>
        <p:txBody>
          <a:bodyPr>
            <a:normAutofit fontScale="92500" lnSpcReduction="20000"/>
          </a:bodyPr>
          <a:lstStyle/>
          <a:p>
            <a:r>
              <a:rPr lang="ru-RU" dirty="0" smtClean="0"/>
              <a:t>Игра на бирже</a:t>
            </a:r>
          </a:p>
          <a:p>
            <a:pPr marL="0" indent="0">
              <a:buNone/>
            </a:pPr>
            <a:r>
              <a:rPr lang="ru-RU" dirty="0" smtClean="0"/>
              <a:t>Имеется единая сеть. У игрока есть возможность выбора отрасли, в которую он будет вкладывать, также у игрока есть финансовые ресурсы,  в случае если они у него кончились, он может одолжить (получить кредит) и снова быть в игре. Смена поколений никак не влияет на состав игроков. Всегда будут люди, кто владеет акциями тех или иных компаний. Рынок – саморегулирующаяся система, то есть всегда есть баланс капитала и имущества, что позволяет игре иметь существовать бесконечно.</a:t>
            </a:r>
            <a:endParaRPr lang="ru-RU" dirty="0"/>
          </a:p>
        </p:txBody>
      </p:sp>
    </p:spTree>
    <p:extLst>
      <p:ext uri="{BB962C8B-B14F-4D97-AF65-F5344CB8AC3E}">
        <p14:creationId xmlns:p14="http://schemas.microsoft.com/office/powerpoint/2010/main" val="318681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Определение</a:t>
            </a:r>
            <a:endParaRPr lang="ru-RU" b="1" dirty="0"/>
          </a:p>
        </p:txBody>
      </p:sp>
      <p:sp>
        <p:nvSpPr>
          <p:cNvPr id="3" name="Объект 2"/>
          <p:cNvSpPr>
            <a:spLocks noGrp="1"/>
          </p:cNvSpPr>
          <p:nvPr>
            <p:ph idx="1"/>
          </p:nvPr>
        </p:nvSpPr>
        <p:spPr/>
        <p:txBody>
          <a:bodyPr>
            <a:normAutofit fontScale="92500"/>
          </a:bodyPr>
          <a:lstStyle/>
          <a:p>
            <a:r>
              <a:rPr lang="ru-RU" dirty="0" smtClean="0"/>
              <a:t>Повторяющиеся игры – это некоторый класс динамических игр с полной, но несовершенной информацией, который имеет специальное прикладное значение.</a:t>
            </a:r>
          </a:p>
          <a:p>
            <a:r>
              <a:rPr lang="ru-RU" dirty="0" smtClean="0"/>
              <a:t>В случае повторяющихся игр возможно увязывание стратегий наказания с последними ходами нарушителей. Возможно применение стратегий, учитывающих несколько последних ходов партнеров.</a:t>
            </a:r>
          </a:p>
          <a:p>
            <a:pPr marL="0" indent="0">
              <a:buNone/>
            </a:pPr>
            <a:endParaRPr lang="ru-RU" dirty="0" smtClean="0"/>
          </a:p>
          <a:p>
            <a:endParaRPr lang="ru-RU" dirty="0"/>
          </a:p>
        </p:txBody>
      </p:sp>
    </p:spTree>
    <p:extLst>
      <p:ext uri="{BB962C8B-B14F-4D97-AF65-F5344CB8AC3E}">
        <p14:creationId xmlns:p14="http://schemas.microsoft.com/office/powerpoint/2010/main" val="2179630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Пример </a:t>
            </a:r>
            <a:endParaRPr lang="ru-RU" b="1" dirty="0"/>
          </a:p>
        </p:txBody>
      </p:sp>
      <p:sp>
        <p:nvSpPr>
          <p:cNvPr id="3" name="Объект 2"/>
          <p:cNvSpPr>
            <a:spLocks noGrp="1"/>
          </p:cNvSpPr>
          <p:nvPr>
            <p:ph idx="1"/>
          </p:nvPr>
        </p:nvSpPr>
        <p:spPr/>
        <p:txBody>
          <a:bodyPr>
            <a:normAutofit lnSpcReduction="10000"/>
          </a:bodyPr>
          <a:lstStyle/>
          <a:p>
            <a:pPr marL="0" indent="0">
              <a:buNone/>
            </a:pPr>
            <a:r>
              <a:rPr lang="ru-RU" dirty="0"/>
              <a:t>С</a:t>
            </a:r>
            <a:r>
              <a:rPr lang="ru-RU" dirty="0" smtClean="0"/>
              <a:t>тратегией игрока i является тройка      </a:t>
            </a:r>
            <a:r>
              <a:rPr lang="ru-RU" dirty="0" err="1" smtClean="0"/>
              <a:t>xi</a:t>
            </a:r>
            <a:r>
              <a:rPr lang="ru-RU" dirty="0" smtClean="0"/>
              <a:t> = ( </a:t>
            </a:r>
            <a:r>
              <a:rPr lang="ru-RU" dirty="0" err="1" smtClean="0"/>
              <a:t>ai</a:t>
            </a:r>
            <a:r>
              <a:rPr lang="ru-RU" dirty="0" smtClean="0"/>
              <a:t> ,</a:t>
            </a:r>
            <a:r>
              <a:rPr lang="ru-RU" dirty="0" err="1" smtClean="0"/>
              <a:t>bi</a:t>
            </a:r>
            <a:r>
              <a:rPr lang="ru-RU" dirty="0" smtClean="0"/>
              <a:t> ,</a:t>
            </a:r>
            <a:r>
              <a:rPr lang="ru-RU" dirty="0" err="1" smtClean="0"/>
              <a:t>ci</a:t>
            </a:r>
            <a:r>
              <a:rPr lang="ru-RU" dirty="0" smtClean="0"/>
              <a:t>  ),  где </a:t>
            </a:r>
            <a:r>
              <a:rPr lang="ru-RU" dirty="0" err="1" smtClean="0"/>
              <a:t>ai</a:t>
            </a:r>
            <a:r>
              <a:rPr lang="ru-RU" dirty="0" smtClean="0"/>
              <a:t> ,</a:t>
            </a:r>
            <a:r>
              <a:rPr lang="ru-RU" dirty="0" err="1" smtClean="0"/>
              <a:t>bi</a:t>
            </a:r>
            <a:r>
              <a:rPr lang="ru-RU" dirty="0" smtClean="0"/>
              <a:t> ,</a:t>
            </a:r>
            <a:r>
              <a:rPr lang="ru-RU" dirty="0" err="1" smtClean="0"/>
              <a:t>ci</a:t>
            </a:r>
            <a:r>
              <a:rPr lang="ru-RU" dirty="0" smtClean="0"/>
              <a:t>      {C,K} ( С – сотрудничество, К – конфликт) и интерпретируются следующим образом: </a:t>
            </a:r>
          </a:p>
          <a:p>
            <a:pPr marL="0" indent="0">
              <a:buNone/>
            </a:pPr>
            <a:r>
              <a:rPr lang="ru-RU" dirty="0" smtClean="0"/>
              <a:t>1.	Игрок  i выбирает </a:t>
            </a:r>
            <a:r>
              <a:rPr lang="ru-RU" dirty="0" err="1" smtClean="0"/>
              <a:t>ai</a:t>
            </a:r>
            <a:r>
              <a:rPr lang="ru-RU" dirty="0" smtClean="0"/>
              <a:t> в первом повторении игры (t = 1);</a:t>
            </a:r>
          </a:p>
          <a:p>
            <a:pPr marL="0" indent="0">
              <a:buNone/>
            </a:pPr>
            <a:r>
              <a:rPr lang="ru-RU" dirty="0" smtClean="0"/>
              <a:t>2.	В момент t &gt; 2 игрок i выбирает </a:t>
            </a:r>
            <a:r>
              <a:rPr lang="ru-RU" dirty="0" err="1" smtClean="0"/>
              <a:t>bi</a:t>
            </a:r>
            <a:r>
              <a:rPr lang="ru-RU" dirty="0" smtClean="0"/>
              <a:t> , если игрок  j  вел себя мирно в момент времени (t – 1), и  </a:t>
            </a:r>
            <a:r>
              <a:rPr lang="ru-RU" dirty="0" err="1" smtClean="0"/>
              <a:t>ci</a:t>
            </a:r>
            <a:r>
              <a:rPr lang="ru-RU" dirty="0" smtClean="0"/>
              <a:t>  в противном случае.</a:t>
            </a:r>
          </a:p>
          <a:p>
            <a:endParaRPr lang="ru-RU" dirty="0"/>
          </a:p>
        </p:txBody>
      </p:sp>
    </p:spTree>
    <p:extLst>
      <p:ext uri="{BB962C8B-B14F-4D97-AF65-F5344CB8AC3E}">
        <p14:creationId xmlns:p14="http://schemas.microsoft.com/office/powerpoint/2010/main" val="256548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Дерево игры</a:t>
            </a:r>
            <a:endParaRPr lang="ru-RU" b="1" dirty="0"/>
          </a:p>
        </p:txBody>
      </p:sp>
      <p:sp>
        <p:nvSpPr>
          <p:cNvPr id="3" name="Объект 2"/>
          <p:cNvSpPr>
            <a:spLocks noGrp="1"/>
          </p:cNvSpPr>
          <p:nvPr>
            <p:ph idx="1"/>
          </p:nvPr>
        </p:nvSpPr>
        <p:spPr/>
        <p:txBody>
          <a:bodyPr>
            <a:normAutofit lnSpcReduction="10000"/>
          </a:bodyPr>
          <a:lstStyle/>
          <a:p>
            <a:r>
              <a:rPr lang="ru-RU" dirty="0"/>
              <a:t>Чтобы получить дерево дважды повторяющейся игры, </a:t>
            </a:r>
            <a:r>
              <a:rPr lang="ru-RU" u="sng" dirty="0"/>
              <a:t>следует</a:t>
            </a:r>
            <a:r>
              <a:rPr lang="ru-RU" dirty="0"/>
              <a:t> к каждой конечной вершине исходной игры «прикрепить» дерево исходной игры.</a:t>
            </a:r>
          </a:p>
          <a:p>
            <a:r>
              <a:rPr lang="ru-RU" dirty="0"/>
              <a:t>Аналогично, чтобы получить дерево n раз повторяющейся игры, следует к каждой конечной вершине n − 1 раз повторяющейся игры «прикрепить» дерево исходной игры. </a:t>
            </a:r>
          </a:p>
          <a:p>
            <a:endParaRPr lang="ru-RU" dirty="0"/>
          </a:p>
        </p:txBody>
      </p:sp>
    </p:spTree>
    <p:extLst>
      <p:ext uri="{BB962C8B-B14F-4D97-AF65-F5344CB8AC3E}">
        <p14:creationId xmlns:p14="http://schemas.microsoft.com/office/powerpoint/2010/main" val="1691215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normAutofit fontScale="90000"/>
          </a:bodyPr>
          <a:lstStyle/>
          <a:p>
            <a:r>
              <a:rPr lang="ru-RU" b="1" dirty="0" smtClean="0"/>
              <a:t>Общий выигрыш в повторяющихся играх</a:t>
            </a:r>
            <a:endParaRPr lang="ru-RU" b="1" dirty="0"/>
          </a:p>
        </p:txBody>
      </p:sp>
      <p:sp>
        <p:nvSpPr>
          <p:cNvPr id="13" name="Объект 12"/>
          <p:cNvSpPr>
            <a:spLocks noGrp="1"/>
          </p:cNvSpPr>
          <p:nvPr>
            <p:ph idx="1"/>
          </p:nvPr>
        </p:nvSpPr>
        <p:spPr>
          <a:xfrm>
            <a:off x="457200" y="1484784"/>
            <a:ext cx="8229600" cy="4995864"/>
          </a:xfrm>
        </p:spPr>
        <p:txBody>
          <a:bodyPr/>
          <a:lstStyle/>
          <a:p>
            <a:pPr marL="0" indent="0">
              <a:buNone/>
            </a:pPr>
            <a:r>
              <a:rPr lang="ru-RU" dirty="0" smtClean="0"/>
              <a:t>Общий </a:t>
            </a:r>
            <a:r>
              <a:rPr lang="ru-RU" dirty="0"/>
              <a:t>выигрыш рассчитывается суммированием выигрышей в вершинах, лежащих на траектории повторяющейся игры. Таким образом, если </a:t>
            </a:r>
            <a:r>
              <a:rPr lang="ru-RU" dirty="0" err="1"/>
              <a:t>u</a:t>
            </a:r>
            <a:r>
              <a:rPr lang="ru-RU" baseline="-25000" dirty="0" err="1"/>
              <a:t>ij</a:t>
            </a:r>
            <a:r>
              <a:rPr lang="ru-RU" dirty="0"/>
              <a:t> —выигрыш, полученный i-м игроком в результате j-</a:t>
            </a:r>
            <a:r>
              <a:rPr lang="ru-RU" dirty="0" err="1"/>
              <a:t>го</a:t>
            </a:r>
            <a:r>
              <a:rPr lang="ru-RU" dirty="0"/>
              <a:t> повторения игры (на j-м раунде), то общий выигрыш в n раз повторяющейся игре составит:</a:t>
            </a:r>
          </a:p>
        </p:txBody>
      </p:sp>
      <p:pic>
        <p:nvPicPr>
          <p:cNvPr id="14" name="Рисунок 13"/>
          <p:cNvPicPr>
            <a:picLocks noChangeAspect="1"/>
          </p:cNvPicPr>
          <p:nvPr/>
        </p:nvPicPr>
        <p:blipFill>
          <a:blip r:embed="rId2"/>
          <a:stretch>
            <a:fillRect/>
          </a:stretch>
        </p:blipFill>
        <p:spPr>
          <a:xfrm>
            <a:off x="2483768" y="4796138"/>
            <a:ext cx="2375229" cy="1683496"/>
          </a:xfrm>
          <a:prstGeom prst="rect">
            <a:avLst/>
          </a:prstGeom>
        </p:spPr>
      </p:pic>
    </p:spTree>
    <p:extLst>
      <p:ext uri="{BB962C8B-B14F-4D97-AF65-F5344CB8AC3E}">
        <p14:creationId xmlns:p14="http://schemas.microsoft.com/office/powerpoint/2010/main" val="3661751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Выигрыши в повторяющихся играх</a:t>
            </a:r>
            <a:endParaRPr lang="ru-RU" b="1" dirty="0"/>
          </a:p>
        </p:txBody>
      </p:sp>
      <p:sp>
        <p:nvSpPr>
          <p:cNvPr id="3" name="Объект 2"/>
          <p:cNvSpPr>
            <a:spLocks noGrp="1"/>
          </p:cNvSpPr>
          <p:nvPr>
            <p:ph idx="1"/>
          </p:nvPr>
        </p:nvSpPr>
        <p:spPr>
          <a:xfrm>
            <a:off x="625078" y="1681162"/>
            <a:ext cx="7886700" cy="4351338"/>
          </a:xfrm>
        </p:spPr>
        <p:txBody>
          <a:bodyPr>
            <a:normAutofit/>
          </a:bodyPr>
          <a:lstStyle/>
          <a:p>
            <a:r>
              <a:rPr lang="ru-RU" sz="2400" dirty="0"/>
              <a:t>Часто в повторяющихся играх выигрыши дисконтируют, что отражает тот факт, что игроки больше предпочитают получить выигрыш сейчас, а не в будущем</a:t>
            </a:r>
            <a:r>
              <a:rPr lang="ru-RU" sz="2400" b="1" i="1" dirty="0"/>
              <a:t>.</a:t>
            </a:r>
            <a:r>
              <a:rPr lang="ru-RU" sz="2400" dirty="0"/>
              <a:t> </a:t>
            </a:r>
            <a:endParaRPr lang="ru-RU" sz="2400" dirty="0" smtClean="0"/>
          </a:p>
          <a:p>
            <a:r>
              <a:rPr lang="ru-RU" sz="2400" dirty="0"/>
              <a:t>Другими словами, пусть </a:t>
            </a:r>
            <a:r>
              <a:rPr lang="ru-RU" sz="2400" dirty="0" smtClean="0"/>
              <a:t>               </a:t>
            </a:r>
            <a:r>
              <a:rPr lang="ru-RU" sz="2400" dirty="0"/>
              <a:t>дисконтирующий множитель i-</a:t>
            </a:r>
            <a:r>
              <a:rPr lang="ru-RU" sz="2400" dirty="0" err="1"/>
              <a:t>го</a:t>
            </a:r>
            <a:r>
              <a:rPr lang="ru-RU" sz="2400" dirty="0"/>
              <a:t> игрока    для j-</a:t>
            </a:r>
            <a:r>
              <a:rPr lang="ru-RU" sz="2400" dirty="0" err="1"/>
              <a:t>го</a:t>
            </a:r>
            <a:r>
              <a:rPr lang="ru-RU" sz="2400" dirty="0"/>
              <a:t> раунда. Тогда общий выигрыш рассчитывается по </a:t>
            </a:r>
            <a:r>
              <a:rPr lang="ru-RU" sz="2400" dirty="0" smtClean="0"/>
              <a:t>формуле:</a:t>
            </a:r>
          </a:p>
          <a:p>
            <a:endParaRPr lang="ru-RU" sz="2400" dirty="0"/>
          </a:p>
          <a:p>
            <a:endParaRPr lang="ru-RU" sz="2400" dirty="0"/>
          </a:p>
        </p:txBody>
      </p:sp>
      <p:pic>
        <p:nvPicPr>
          <p:cNvPr id="6" name="Рисунок 5"/>
          <p:cNvPicPr>
            <a:picLocks noChangeAspect="1"/>
          </p:cNvPicPr>
          <p:nvPr/>
        </p:nvPicPr>
        <p:blipFill>
          <a:blip r:embed="rId2"/>
          <a:stretch>
            <a:fillRect/>
          </a:stretch>
        </p:blipFill>
        <p:spPr>
          <a:xfrm>
            <a:off x="4304436" y="2852936"/>
            <a:ext cx="964286" cy="514286"/>
          </a:xfrm>
          <a:prstGeom prst="rect">
            <a:avLst/>
          </a:prstGeom>
        </p:spPr>
      </p:pic>
      <p:pic>
        <p:nvPicPr>
          <p:cNvPr id="7" name="Рисунок 6"/>
          <p:cNvPicPr>
            <a:picLocks noChangeAspect="1"/>
          </p:cNvPicPr>
          <p:nvPr/>
        </p:nvPicPr>
        <p:blipFill>
          <a:blip r:embed="rId3"/>
          <a:stretch>
            <a:fillRect/>
          </a:stretch>
        </p:blipFill>
        <p:spPr>
          <a:xfrm>
            <a:off x="2524596" y="4197775"/>
            <a:ext cx="3559681" cy="2011119"/>
          </a:xfrm>
          <a:prstGeom prst="rect">
            <a:avLst/>
          </a:prstGeom>
        </p:spPr>
      </p:pic>
    </p:spTree>
    <p:extLst>
      <p:ext uri="{BB962C8B-B14F-4D97-AF65-F5344CB8AC3E}">
        <p14:creationId xmlns:p14="http://schemas.microsoft.com/office/powerpoint/2010/main" val="845457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89622" y="626136"/>
            <a:ext cx="5555240" cy="5551927"/>
          </a:xfrm>
          <a:prstGeom prst="rect">
            <a:avLst/>
          </a:prstGeom>
        </p:spPr>
      </p:pic>
    </p:spTree>
    <p:extLst>
      <p:ext uri="{BB962C8B-B14F-4D97-AF65-F5344CB8AC3E}">
        <p14:creationId xmlns:p14="http://schemas.microsoft.com/office/powerpoint/2010/main" val="3699021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Дилемма заключенного</a:t>
            </a:r>
            <a:endParaRPr lang="ru-RU" b="1" dirty="0"/>
          </a:p>
        </p:txBody>
      </p:sp>
      <p:sp>
        <p:nvSpPr>
          <p:cNvPr id="3" name="Объект 2"/>
          <p:cNvSpPr>
            <a:spLocks noGrp="1"/>
          </p:cNvSpPr>
          <p:nvPr>
            <p:ph idx="1"/>
          </p:nvPr>
        </p:nvSpPr>
        <p:spPr/>
        <p:txBody>
          <a:bodyPr>
            <a:normAutofit fontScale="85000" lnSpcReduction="10000"/>
          </a:bodyPr>
          <a:lstStyle/>
          <a:p>
            <a:r>
              <a:rPr lang="ru-RU" dirty="0"/>
              <a:t>Множество 1 соответствует принятию решения (молчать/сознаться или </a:t>
            </a:r>
            <a:r>
              <a:rPr lang="en-US" dirty="0"/>
              <a:t>L</a:t>
            </a:r>
            <a:r>
              <a:rPr lang="ru-RU" dirty="0"/>
              <a:t> / </a:t>
            </a:r>
            <a:r>
              <a:rPr lang="en-US" dirty="0"/>
              <a:t>R </a:t>
            </a:r>
            <a:r>
              <a:rPr lang="ru-RU" dirty="0"/>
              <a:t>), в момент времени 1, то есть когда игроки играют «дилемму заключенного» в первый раз. </a:t>
            </a:r>
          </a:p>
          <a:p>
            <a:r>
              <a:rPr lang="ru-RU" dirty="0"/>
              <a:t>Множества 2-5 соответствуют принятию решения в момент времени 2, для каждого из 4 возможных вариантов исхода игры на первом этапе. Следуя формальному определению чистой стратегии в динамической игре, получается, что у игроков  2</a:t>
            </a:r>
            <a:r>
              <a:rPr lang="ru-RU" baseline="30000" dirty="0"/>
              <a:t>5</a:t>
            </a:r>
            <a:r>
              <a:rPr lang="ru-RU" dirty="0"/>
              <a:t> = 32  чистых стратегий. Некоторые из этих стратегий являются эквивалентными.</a:t>
            </a:r>
          </a:p>
          <a:p>
            <a:endParaRPr lang="ru-RU" dirty="0"/>
          </a:p>
        </p:txBody>
      </p:sp>
    </p:spTree>
    <p:extLst>
      <p:ext uri="{BB962C8B-B14F-4D97-AF65-F5344CB8AC3E}">
        <p14:creationId xmlns:p14="http://schemas.microsoft.com/office/powerpoint/2010/main" val="2858000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1237</Words>
  <Application>Microsoft Office PowerPoint</Application>
  <PresentationFormat>Экран (4:3)</PresentationFormat>
  <Paragraphs>100</Paragraphs>
  <Slides>28</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Повторяющиеся игры. Подигры. Бесконечно повторяющиеся игры</vt:lpstr>
      <vt:lpstr>Игровые взаимодействия между одними и теми же игроками повторяются:</vt:lpstr>
      <vt:lpstr>Определение</vt:lpstr>
      <vt:lpstr>Пример </vt:lpstr>
      <vt:lpstr>Дерево игры</vt:lpstr>
      <vt:lpstr>Общий выигрыш в повторяющихся играх</vt:lpstr>
      <vt:lpstr>Выигрыши в повторяющихся играх</vt:lpstr>
      <vt:lpstr>Презентация PowerPoint</vt:lpstr>
      <vt:lpstr>Дилемма заключенного</vt:lpstr>
      <vt:lpstr>Презентация PowerPoint</vt:lpstr>
      <vt:lpstr>Дилемма заключенного, повторенная 2 раза</vt:lpstr>
      <vt:lpstr>Повторяющиеся игры</vt:lpstr>
      <vt:lpstr>Повторяющиеся игры</vt:lpstr>
      <vt:lpstr> Дилемма узника Предположим, что пойманы два преступника, причем оба по одному делу как соучастники. Каждого из них ведут на допрос. У них есть два варианта:   -либо сотрудничать со следствием, то есть сдать второго, и получить условный срок и выйти на волю.  -либо  не признавать вину никого, и в итоге суд дает обвинительный вердикт каждому за соучастие в составе преступления. Такие ситуации можно рассматривать как повторяющиеся так и бесконечно повторяющиеся, так как законы могут меняться с изменением нравов во времени</vt:lpstr>
      <vt:lpstr>Под-игры</vt:lpstr>
      <vt:lpstr>Свойства под-игр</vt:lpstr>
      <vt:lpstr>Под-игры</vt:lpstr>
      <vt:lpstr>Равновесие, совершенное по под-играм</vt:lpstr>
      <vt:lpstr>Хрущев и Ракеты</vt:lpstr>
      <vt:lpstr>Хрущев и Ракеты</vt:lpstr>
      <vt:lpstr>Хрущев и Ракеты</vt:lpstr>
      <vt:lpstr>Хрущев и Ракеты</vt:lpstr>
      <vt:lpstr>Равновесие, совершенное по под-играм</vt:lpstr>
      <vt:lpstr>Пример игра «сжигание мостов»</vt:lpstr>
      <vt:lpstr>Пример</vt:lpstr>
      <vt:lpstr>Пример</vt:lpstr>
      <vt:lpstr>Бесконечно повторяющиеся игры</vt:lpstr>
      <vt:lpstr>Бесконечно повторяющиеся игры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Повторяющиеся игры. Подигры. Бесконечно повторяющиеся игры</dc:title>
  <dc:creator>zakirov</dc:creator>
  <cp:lastModifiedBy>zakirov</cp:lastModifiedBy>
  <cp:revision>13</cp:revision>
  <cp:lastPrinted>2017-03-17T07:23:33Z</cp:lastPrinted>
  <dcterms:modified xsi:type="dcterms:W3CDTF">2020-03-27T08:32:30Z</dcterms:modified>
</cp:coreProperties>
</file>